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xlsx" ContentType="application/vnd.openxmlformats-officedocument.spreadsheetml.sheet"/>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Lst>
  <p:notesMasterIdLst>
    <p:notesMasterId r:id="rId16"/>
  </p:notesMasterIdLst>
  <p:sldIdLst>
    <p:sldId id="257" r:id="rId2"/>
    <p:sldId id="273" r:id="rId3"/>
    <p:sldId id="277" r:id="rId4"/>
    <p:sldId id="272" r:id="rId5"/>
    <p:sldId id="282" r:id="rId6"/>
    <p:sldId id="258" r:id="rId7"/>
    <p:sldId id="270" r:id="rId8"/>
    <p:sldId id="261" r:id="rId9"/>
    <p:sldId id="274" r:id="rId10"/>
    <p:sldId id="260" r:id="rId11"/>
    <p:sldId id="280" r:id="rId12"/>
    <p:sldId id="283" r:id="rId13"/>
    <p:sldId id="281" r:id="rId14"/>
    <p:sldId id="27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66"/>
    <a:srgbClr val="30353F"/>
    <a:srgbClr val="FF7C80"/>
    <a:srgbClr val="003300"/>
    <a:srgbClr val="43CDD9"/>
    <a:srgbClr val="667181"/>
    <a:srgbClr val="BABABA"/>
    <a:srgbClr val="DBDBDB"/>
    <a:srgbClr val="85E0E7"/>
    <a:srgbClr val="515A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76" autoAdjust="0"/>
    <p:restoredTop sz="93157" autoAdjust="0"/>
  </p:normalViewPr>
  <p:slideViewPr>
    <p:cSldViewPr snapToGrid="0" showGuides="1">
      <p:cViewPr>
        <p:scale>
          <a:sx n="82" d="100"/>
          <a:sy n="82" d="100"/>
        </p:scale>
        <p:origin x="-336" y="760"/>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05/07/19</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ickpng.com/img/icons-logos-emojis/tech-companies/spotify-green-logo"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stickpng.com/img/icons-logos-emojis/tech-companies/spotify-green-logo"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File:Billboard_Hot_100_logo.jp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kisspng.com/png-logo-hornblower-cruises-events-brand-font-billboar-5916581/preview.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tickpng.com/img/icons-logos-emojis/tech-companies/spotify-green-logo"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stickpng.com/img/icons-logos-emojis/tech-companies/spotify-green-logo"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https://www.stickpng.com/img/icons-logos-emojis/tech-companies/spotify-green-logo</a:t>
            </a:r>
            <a:endParaRPr lang="en-US" dirty="0"/>
          </a:p>
          <a:p>
            <a:endParaRPr lang="en-US" dirty="0"/>
          </a:p>
        </p:txBody>
      </p:sp>
      <p:sp>
        <p:nvSpPr>
          <p:cNvPr id="4" name="Slide Number Placeholder 3"/>
          <p:cNvSpPr>
            <a:spLocks noGrp="1"/>
          </p:cNvSpPr>
          <p:nvPr>
            <p:ph type="sldNum" sz="quarter" idx="10"/>
          </p:nvPr>
        </p:nvSpPr>
        <p:spPr/>
        <p:txBody>
          <a:bodyPr/>
          <a:lstStyle/>
          <a:p>
            <a:fld id="{5FD34AC2-3728-4A8B-B58F-6888FAEC3D20}" type="slidenum">
              <a:rPr lang="id-ID" smtClean="0"/>
              <a:t>1</a:t>
            </a:fld>
            <a:endParaRPr lang="id-ID"/>
          </a:p>
        </p:txBody>
      </p:sp>
    </p:spTree>
    <p:extLst>
      <p:ext uri="{BB962C8B-B14F-4D97-AF65-F5344CB8AC3E}">
        <p14:creationId xmlns:p14="http://schemas.microsoft.com/office/powerpoint/2010/main" val="3967936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https://www.kaggle.com/</a:t>
            </a:r>
            <a:endParaRPr lang="en-US" dirty="0"/>
          </a:p>
          <a:p>
            <a:r>
              <a:rPr lang="en-US" dirty="0">
                <a:hlinkClick r:id="rId4"/>
              </a:rPr>
              <a:t>https://www.stickpng.com/img/icons-logos-emojis/tech-companies/spotify-green-logo</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FD34AC2-3728-4A8B-B58F-6888FAEC3D20}" type="slidenum">
              <a:rPr lang="id-ID" smtClean="0"/>
              <a:t>2</a:t>
            </a:fld>
            <a:endParaRPr lang="id-ID"/>
          </a:p>
        </p:txBody>
      </p:sp>
    </p:spTree>
    <p:extLst>
      <p:ext uri="{BB962C8B-B14F-4D97-AF65-F5344CB8AC3E}">
        <p14:creationId xmlns:p14="http://schemas.microsoft.com/office/powerpoint/2010/main" val="1997508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https://en.wikipedia.org/wiki/File:Billboard_Hot_100_logo.jpg</a:t>
            </a:r>
            <a:endParaRPr lang="en-US" dirty="0"/>
          </a:p>
        </p:txBody>
      </p:sp>
      <p:sp>
        <p:nvSpPr>
          <p:cNvPr id="4" name="Slide Number Placeholder 3"/>
          <p:cNvSpPr>
            <a:spLocks noGrp="1"/>
          </p:cNvSpPr>
          <p:nvPr>
            <p:ph type="sldNum" sz="quarter" idx="10"/>
          </p:nvPr>
        </p:nvSpPr>
        <p:spPr/>
        <p:txBody>
          <a:bodyPr/>
          <a:lstStyle/>
          <a:p>
            <a:fld id="{5FD34AC2-3728-4A8B-B58F-6888FAEC3D20}" type="slidenum">
              <a:rPr lang="id-ID" smtClean="0"/>
              <a:t>3</a:t>
            </a:fld>
            <a:endParaRPr lang="id-ID"/>
          </a:p>
        </p:txBody>
      </p:sp>
    </p:spTree>
    <p:extLst>
      <p:ext uri="{BB962C8B-B14F-4D97-AF65-F5344CB8AC3E}">
        <p14:creationId xmlns:p14="http://schemas.microsoft.com/office/powerpoint/2010/main" val="152911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https://www.kisspng.com/png-logo-hornblower-cruises-events-brand-font-billboar-5916581/preview.html</a:t>
            </a:r>
            <a:endParaRPr lang="en-US" dirty="0"/>
          </a:p>
        </p:txBody>
      </p:sp>
      <p:sp>
        <p:nvSpPr>
          <p:cNvPr id="4" name="Slide Number Placeholder 3"/>
          <p:cNvSpPr>
            <a:spLocks noGrp="1"/>
          </p:cNvSpPr>
          <p:nvPr>
            <p:ph type="sldNum" sz="quarter" idx="10"/>
          </p:nvPr>
        </p:nvSpPr>
        <p:spPr/>
        <p:txBody>
          <a:bodyPr/>
          <a:lstStyle/>
          <a:p>
            <a:fld id="{5FD34AC2-3728-4A8B-B58F-6888FAEC3D20}" type="slidenum">
              <a:rPr lang="id-ID" smtClean="0"/>
              <a:t>7</a:t>
            </a:fld>
            <a:endParaRPr lang="id-ID"/>
          </a:p>
        </p:txBody>
      </p:sp>
    </p:spTree>
    <p:extLst>
      <p:ext uri="{BB962C8B-B14F-4D97-AF65-F5344CB8AC3E}">
        <p14:creationId xmlns:p14="http://schemas.microsoft.com/office/powerpoint/2010/main" val="2460527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https://www.stickpng.com/img/icons-logos-emojis/tech-companies/spotify-green-logo</a:t>
            </a:r>
            <a:endParaRPr lang="en-US" dirty="0"/>
          </a:p>
          <a:p>
            <a:endParaRPr lang="en-US" dirty="0"/>
          </a:p>
        </p:txBody>
      </p:sp>
      <p:sp>
        <p:nvSpPr>
          <p:cNvPr id="4" name="Slide Number Placeholder 3"/>
          <p:cNvSpPr>
            <a:spLocks noGrp="1"/>
          </p:cNvSpPr>
          <p:nvPr>
            <p:ph type="sldNum" sz="quarter" idx="10"/>
          </p:nvPr>
        </p:nvSpPr>
        <p:spPr/>
        <p:txBody>
          <a:bodyPr/>
          <a:lstStyle/>
          <a:p>
            <a:fld id="{5FD34AC2-3728-4A8B-B58F-6888FAEC3D20}" type="slidenum">
              <a:rPr lang="id-ID" smtClean="0"/>
              <a:t>11</a:t>
            </a:fld>
            <a:endParaRPr lang="id-ID"/>
          </a:p>
        </p:txBody>
      </p:sp>
    </p:spTree>
    <p:extLst>
      <p:ext uri="{BB962C8B-B14F-4D97-AF65-F5344CB8AC3E}">
        <p14:creationId xmlns:p14="http://schemas.microsoft.com/office/powerpoint/2010/main" val="110446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https://www.stickpng.com/img/icons-logos-emojis/tech-companies/spotify-green-logo</a:t>
            </a:r>
            <a:endParaRPr lang="en-US" dirty="0"/>
          </a:p>
          <a:p>
            <a:endParaRPr lang="en-US" dirty="0"/>
          </a:p>
        </p:txBody>
      </p:sp>
      <p:sp>
        <p:nvSpPr>
          <p:cNvPr id="4" name="Slide Number Placeholder 3"/>
          <p:cNvSpPr>
            <a:spLocks noGrp="1"/>
          </p:cNvSpPr>
          <p:nvPr>
            <p:ph type="sldNum" sz="quarter" idx="10"/>
          </p:nvPr>
        </p:nvSpPr>
        <p:spPr/>
        <p:txBody>
          <a:bodyPr/>
          <a:lstStyle/>
          <a:p>
            <a:fld id="{5FD34AC2-3728-4A8B-B58F-6888FAEC3D20}" type="slidenum">
              <a:rPr lang="id-ID" smtClean="0"/>
              <a:t>12</a:t>
            </a:fld>
            <a:endParaRPr lang="id-ID"/>
          </a:p>
        </p:txBody>
      </p:sp>
    </p:spTree>
    <p:extLst>
      <p:ext uri="{BB962C8B-B14F-4D97-AF65-F5344CB8AC3E}">
        <p14:creationId xmlns:p14="http://schemas.microsoft.com/office/powerpoint/2010/main" val="3713673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7/5/19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7/5/19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7/5/19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7/5/19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7/5/19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7/5/19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7/5/19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7/5/19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7/5/19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www.kaggle.com/" TargetMode="External"/><Relationship Id="rId3" Type="http://schemas.openxmlformats.org/officeDocument/2006/relationships/hyperlink" Target="https://www.billboard.com/charts/hot-100/2019-04-13" TargetMode="External"/><Relationship Id="rId7" Type="http://schemas.openxmlformats.org/officeDocument/2006/relationships/hyperlink" Target="http://seaborn.pydata.org/examples/many_pairwise_correlations.html" TargetMode="External"/><Relationship Id="rId2" Type="http://schemas.openxmlformats.org/officeDocument/2006/relationships/hyperlink" Target="https://www.kaggle.com/tomigelo/spotify-audio-features" TargetMode="External"/><Relationship Id="rId1" Type="http://schemas.openxmlformats.org/officeDocument/2006/relationships/slideLayout" Target="../slideLayouts/slideLayout2.xml"/><Relationship Id="rId6" Type="http://schemas.openxmlformats.org/officeDocument/2006/relationships/hyperlink" Target="https://stackabuse.com/classification-in-python-with-scikit-learn-and-pandas/" TargetMode="External"/><Relationship Id="rId5" Type="http://schemas.openxmlformats.org/officeDocument/2006/relationships/hyperlink" Target="https://www.stickpng.com/img/icons-logos-emojis/tech-companies/spotify-green-logo" TargetMode="External"/><Relationship Id="rId4" Type="http://schemas.openxmlformats.org/officeDocument/2006/relationships/hyperlink" Target="https://www.kisspng.com/png-logo-hornblower-cruises-events-brand-font-billboar-5916581/preview.html" TargetMode="External"/><Relationship Id="rId9" Type="http://schemas.openxmlformats.org/officeDocument/2006/relationships/hyperlink" Target="https://en.wikipedia.org/wiki/File:Billboard_Hot_100_logo.jpg"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tomigelo/spotify-audio-features"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tif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www.billboard.com/charts/hot-100/2019-04-13"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tiff"/><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4741897" y="4879644"/>
            <a:ext cx="3518464" cy="923330"/>
          </a:xfrm>
          <a:prstGeom prst="rect">
            <a:avLst/>
          </a:prstGeom>
          <a:noFill/>
        </p:spPr>
        <p:txBody>
          <a:bodyPr wrap="none" lIns="0" tIns="0" rIns="0" bIns="0" rtlCol="0">
            <a:spAutoFit/>
          </a:bodyPr>
          <a:lstStyle/>
          <a:p>
            <a:pPr algn="ctr">
              <a:tabLst>
                <a:tab pos="347663" algn="l"/>
              </a:tabLst>
            </a:pPr>
            <a:r>
              <a:rPr lang="en-US" sz="2000" dirty="0">
                <a:solidFill>
                  <a:schemeClr val="bg1"/>
                </a:solidFill>
              </a:rPr>
              <a:t>Cindy Khuu</a:t>
            </a:r>
          </a:p>
          <a:p>
            <a:pPr algn="ctr">
              <a:tabLst>
                <a:tab pos="347663" algn="l"/>
              </a:tabLst>
            </a:pPr>
            <a:r>
              <a:rPr lang="en-US" sz="2000" dirty="0">
                <a:solidFill>
                  <a:schemeClr val="bg1"/>
                </a:solidFill>
              </a:rPr>
              <a:t>IST 652 Scripting for Data Analysis</a:t>
            </a:r>
          </a:p>
          <a:p>
            <a:pPr algn="ctr">
              <a:tabLst>
                <a:tab pos="347663" algn="l"/>
              </a:tabLst>
            </a:pPr>
            <a:r>
              <a:rPr lang="en-US" sz="2000" dirty="0">
                <a:solidFill>
                  <a:schemeClr val="bg1"/>
                </a:solidFill>
              </a:rPr>
              <a:t>6/4/19</a:t>
            </a:r>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pic>
        <p:nvPicPr>
          <p:cNvPr id="1026" name="Picture 2" descr="Image result for spotify logo"/>
          <p:cNvPicPr>
            <a:picLocks noChangeAspect="1" noChangeArrowheads="1"/>
          </p:cNvPicPr>
          <p:nvPr/>
        </p:nvPicPr>
        <p:blipFill rotWithShape="1">
          <a:blip r:embed="rId4">
            <a:extLst>
              <a:ext uri="{28A0092B-C50C-407E-A947-70E740481C1C}">
                <a14:useLocalDpi xmlns:a14="http://schemas.microsoft.com/office/drawing/2010/main" val="0"/>
              </a:ext>
            </a:extLst>
          </a:blip>
          <a:srcRect r="-2579" b="33420"/>
          <a:stretch/>
        </p:blipFill>
        <p:spPr bwMode="auto">
          <a:xfrm>
            <a:off x="3882375" y="1257106"/>
            <a:ext cx="3908243" cy="253667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912086" y="4285432"/>
            <a:ext cx="6731010" cy="307777"/>
          </a:xfrm>
          <a:prstGeom prst="rect">
            <a:avLst/>
          </a:prstGeom>
          <a:noFill/>
        </p:spPr>
        <p:txBody>
          <a:bodyPr wrap="none" lIns="0" tIns="0" rIns="0" bIns="0" rtlCol="0">
            <a:spAutoFit/>
          </a:bodyPr>
          <a:lstStyle/>
          <a:p>
            <a:pPr algn="ctr">
              <a:tabLst>
                <a:tab pos="347663" algn="l"/>
              </a:tabLst>
            </a:pPr>
            <a:r>
              <a:rPr lang="en-US" sz="2000" b="1" i="1" dirty="0">
                <a:solidFill>
                  <a:schemeClr val="bg1"/>
                </a:solidFill>
                <a:latin typeface="+mj-lt"/>
              </a:rPr>
              <a:t>Analyzing Spotify songs’ popularity and audio features</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35E43AA-CD7A-6A49-945B-43874A12C3A9}"/>
              </a:ext>
              <a:ext uri="{C183D7F6-B498-43B3-948B-1728B52AA6E4}">
                <adec:decorative xmlns:adec="http://schemas.microsoft.com/office/drawing/2017/decorative" val="1"/>
              </a:ext>
            </a:extLst>
          </p:cNvPr>
          <p:cNvSpPr/>
          <p:nvPr/>
        </p:nvSpPr>
        <p:spPr>
          <a:xfrm>
            <a:off x="3028436" y="3895786"/>
            <a:ext cx="1720154" cy="1186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Rectangle 28">
            <a:extLst>
              <a:ext uri="{FF2B5EF4-FFF2-40B4-BE49-F238E27FC236}">
                <a16:creationId xmlns:a16="http://schemas.microsoft.com/office/drawing/2014/main" id="{6411DDD4-76CC-6347-842A-C3A4F4456429}"/>
              </a:ext>
              <a:ext uri="{C183D7F6-B498-43B3-948B-1728B52AA6E4}">
                <adec:decorative xmlns:adec="http://schemas.microsoft.com/office/drawing/2017/decorative" val="1"/>
              </a:ext>
            </a:extLst>
          </p:cNvPr>
          <p:cNvSpPr/>
          <p:nvPr/>
        </p:nvSpPr>
        <p:spPr>
          <a:xfrm>
            <a:off x="9592969" y="3870622"/>
            <a:ext cx="1720154" cy="1186555"/>
          </a:xfrm>
          <a:prstGeom prst="rect">
            <a:avLst/>
          </a:prstGeom>
          <a:solidFill>
            <a:srgbClr val="33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Rectangle 25">
            <a:extLst>
              <a:ext uri="{FF2B5EF4-FFF2-40B4-BE49-F238E27FC236}">
                <a16:creationId xmlns:a16="http://schemas.microsoft.com/office/drawing/2014/main" id="{A41CED9A-9873-7740-AC6D-089349E05A20}"/>
              </a:ext>
              <a:ext uri="{C183D7F6-B498-43B3-948B-1728B52AA6E4}">
                <adec:decorative xmlns:adec="http://schemas.microsoft.com/office/drawing/2017/decorative" val="1"/>
              </a:ext>
            </a:extLst>
          </p:cNvPr>
          <p:cNvSpPr/>
          <p:nvPr/>
        </p:nvSpPr>
        <p:spPr>
          <a:xfrm>
            <a:off x="7529988" y="3877849"/>
            <a:ext cx="1720154" cy="1186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9" name="Rectangle 38">
            <a:extLst>
              <a:ext uri="{C183D7F6-B498-43B3-948B-1728B52AA6E4}">
                <adec:decorative xmlns:adec="http://schemas.microsoft.com/office/drawing/2017/decorative" val="1"/>
              </a:ext>
            </a:extLst>
          </p:cNvPr>
          <p:cNvSpPr/>
          <p:nvPr/>
        </p:nvSpPr>
        <p:spPr>
          <a:xfrm>
            <a:off x="1092323" y="1604716"/>
            <a:ext cx="9949708" cy="141654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6" name="TextBox 15"/>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9</a:t>
            </a:r>
          </a:p>
        </p:txBody>
      </p:sp>
      <p:sp>
        <p:nvSpPr>
          <p:cNvPr id="122" name="TextBox 121"/>
          <p:cNvSpPr txBox="1"/>
          <p:nvPr/>
        </p:nvSpPr>
        <p:spPr>
          <a:xfrm>
            <a:off x="5521744" y="3153909"/>
            <a:ext cx="1397819" cy="553998"/>
          </a:xfrm>
          <a:prstGeom prst="rect">
            <a:avLst/>
          </a:prstGeom>
          <a:noFill/>
        </p:spPr>
        <p:txBody>
          <a:bodyPr wrap="none" lIns="0" tIns="0" rIns="0" bIns="0" rtlCol="0">
            <a:spAutoFit/>
          </a:bodyPr>
          <a:lstStyle/>
          <a:p>
            <a:pPr>
              <a:tabLst>
                <a:tab pos="347663" algn="l"/>
              </a:tabLst>
            </a:pPr>
            <a:r>
              <a:rPr lang="en-US" dirty="0" err="1">
                <a:solidFill>
                  <a:srgbClr val="30353F"/>
                </a:solidFill>
                <a:latin typeface="+mj-lt"/>
              </a:rPr>
              <a:t>Muli</a:t>
            </a:r>
            <a:r>
              <a:rPr lang="en-US" dirty="0">
                <a:solidFill>
                  <a:srgbClr val="30353F"/>
                </a:solidFill>
                <a:latin typeface="+mj-lt"/>
              </a:rPr>
              <a:t> Logistic </a:t>
            </a:r>
          </a:p>
          <a:p>
            <a:pPr>
              <a:tabLst>
                <a:tab pos="347663" algn="l"/>
              </a:tabLst>
            </a:pPr>
            <a:r>
              <a:rPr lang="en-US" dirty="0">
                <a:solidFill>
                  <a:srgbClr val="30353F"/>
                </a:solidFill>
                <a:latin typeface="+mj-lt"/>
              </a:rPr>
              <a:t>Regression</a:t>
            </a:r>
          </a:p>
        </p:txBody>
      </p:sp>
      <p:sp>
        <p:nvSpPr>
          <p:cNvPr id="121" name="TextBox 120"/>
          <p:cNvSpPr txBox="1"/>
          <p:nvPr/>
        </p:nvSpPr>
        <p:spPr>
          <a:xfrm>
            <a:off x="1090013" y="3185468"/>
            <a:ext cx="1144544" cy="553998"/>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K-Nearest </a:t>
            </a:r>
          </a:p>
          <a:p>
            <a:pPr>
              <a:tabLst>
                <a:tab pos="347663" algn="l"/>
              </a:tabLst>
            </a:pPr>
            <a:r>
              <a:rPr lang="en-US" dirty="0">
                <a:solidFill>
                  <a:srgbClr val="30353F"/>
                </a:solidFill>
                <a:latin typeface="+mj-lt"/>
              </a:rPr>
              <a:t>Neighbors</a:t>
            </a:r>
          </a:p>
        </p:txBody>
      </p:sp>
      <p:sp>
        <p:nvSpPr>
          <p:cNvPr id="123" name="TextBox 122"/>
          <p:cNvSpPr txBox="1"/>
          <p:nvPr/>
        </p:nvSpPr>
        <p:spPr>
          <a:xfrm>
            <a:off x="9939283" y="3231185"/>
            <a:ext cx="1027525" cy="553998"/>
          </a:xfrm>
          <a:prstGeom prst="rect">
            <a:avLst/>
          </a:prstGeom>
          <a:noFill/>
        </p:spPr>
        <p:txBody>
          <a:bodyPr wrap="none" lIns="0" tIns="0" rIns="0" bIns="0" rtlCol="0">
            <a:spAutoFit/>
          </a:bodyPr>
          <a:lstStyle/>
          <a:p>
            <a:pPr algn="ctr">
              <a:tabLst>
                <a:tab pos="347663" algn="l"/>
              </a:tabLst>
            </a:pPr>
            <a:r>
              <a:rPr lang="en-US" dirty="0">
                <a:solidFill>
                  <a:srgbClr val="30353F"/>
                </a:solidFill>
                <a:latin typeface="+mj-lt"/>
              </a:rPr>
              <a:t>Random </a:t>
            </a:r>
          </a:p>
          <a:p>
            <a:pPr algn="ctr">
              <a:tabLst>
                <a:tab pos="347663" algn="l"/>
              </a:tabLst>
            </a:pPr>
            <a:r>
              <a:rPr lang="en-US" dirty="0">
                <a:solidFill>
                  <a:srgbClr val="30353F"/>
                </a:solidFill>
                <a:latin typeface="+mj-lt"/>
              </a:rPr>
              <a:t>Forest</a:t>
            </a:r>
          </a:p>
        </p:txBody>
      </p:sp>
      <p:sp>
        <p:nvSpPr>
          <p:cNvPr id="64" name="TextBox 63"/>
          <p:cNvSpPr txBox="1"/>
          <p:nvPr/>
        </p:nvSpPr>
        <p:spPr>
          <a:xfrm>
            <a:off x="3155522" y="4201247"/>
            <a:ext cx="1548501" cy="615553"/>
          </a:xfrm>
          <a:prstGeom prst="rect">
            <a:avLst/>
          </a:prstGeom>
          <a:noFill/>
        </p:spPr>
        <p:txBody>
          <a:bodyPr wrap="none" lIns="0" tIns="0" rIns="0" bIns="0" rtlCol="0">
            <a:spAutoFit/>
          </a:bodyPr>
          <a:lstStyle/>
          <a:p>
            <a:r>
              <a:rPr lang="en-US" sz="4000" b="1" dirty="0">
                <a:solidFill>
                  <a:schemeClr val="bg1"/>
                </a:solidFill>
              </a:rPr>
              <a:t>55.42%</a:t>
            </a:r>
          </a:p>
        </p:txBody>
      </p:sp>
      <p:sp>
        <p:nvSpPr>
          <p:cNvPr id="141" name="Rectangle 140">
            <a:extLst>
              <a:ext uri="{C183D7F6-B498-43B3-948B-1728B52AA6E4}">
                <adec:decorative xmlns:adec="http://schemas.microsoft.com/office/drawing/2017/decorative" val="1"/>
              </a:ext>
            </a:extLst>
          </p:cNvPr>
          <p:cNvSpPr/>
          <p:nvPr/>
        </p:nvSpPr>
        <p:spPr>
          <a:xfrm>
            <a:off x="744302" y="3903673"/>
            <a:ext cx="1720154" cy="1186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3" name="TextBox 142"/>
          <p:cNvSpPr txBox="1"/>
          <p:nvPr/>
        </p:nvSpPr>
        <p:spPr>
          <a:xfrm>
            <a:off x="906271" y="4231607"/>
            <a:ext cx="1396216" cy="553998"/>
          </a:xfrm>
          <a:prstGeom prst="rect">
            <a:avLst/>
          </a:prstGeom>
          <a:noFill/>
        </p:spPr>
        <p:txBody>
          <a:bodyPr wrap="none" lIns="0" tIns="0" rIns="0" bIns="0" rtlCol="0">
            <a:spAutoFit/>
          </a:bodyPr>
          <a:lstStyle/>
          <a:p>
            <a:r>
              <a:rPr lang="en-US" sz="3600" b="1" dirty="0">
                <a:solidFill>
                  <a:schemeClr val="bg1"/>
                </a:solidFill>
              </a:rPr>
              <a:t>54.82%</a:t>
            </a:r>
          </a:p>
        </p:txBody>
      </p:sp>
      <p:sp>
        <p:nvSpPr>
          <p:cNvPr id="147" name="TextBox 146"/>
          <p:cNvSpPr txBox="1"/>
          <p:nvPr/>
        </p:nvSpPr>
        <p:spPr>
          <a:xfrm>
            <a:off x="9738974" y="4173056"/>
            <a:ext cx="1548501" cy="615553"/>
          </a:xfrm>
          <a:prstGeom prst="rect">
            <a:avLst/>
          </a:prstGeom>
          <a:noFill/>
        </p:spPr>
        <p:txBody>
          <a:bodyPr wrap="none" lIns="0" tIns="0" rIns="0" bIns="0" rtlCol="0">
            <a:spAutoFit/>
          </a:bodyPr>
          <a:lstStyle/>
          <a:p>
            <a:r>
              <a:rPr lang="en-US" sz="4000" b="1" dirty="0">
                <a:solidFill>
                  <a:schemeClr val="bg1"/>
                </a:solidFill>
              </a:rPr>
              <a:t>56.73%</a:t>
            </a:r>
          </a:p>
        </p:txBody>
      </p:sp>
      <p:sp>
        <p:nvSpPr>
          <p:cNvPr id="35" name="TextBox 34">
            <a:extLst>
              <a:ext uri="{FF2B5EF4-FFF2-40B4-BE49-F238E27FC236}">
                <a16:creationId xmlns:a16="http://schemas.microsoft.com/office/drawing/2014/main" id="{0D497812-EAA0-46B1-8255-6A78E8C11B36}"/>
              </a:ext>
            </a:extLst>
          </p:cNvPr>
          <p:cNvSpPr txBox="1"/>
          <p:nvPr/>
        </p:nvSpPr>
        <p:spPr>
          <a:xfrm>
            <a:off x="665018" y="189094"/>
            <a:ext cx="10733392" cy="1107996"/>
          </a:xfrm>
          <a:prstGeom prst="rect">
            <a:avLst/>
          </a:prstGeom>
          <a:noFill/>
        </p:spPr>
        <p:txBody>
          <a:bodyPr wrap="square" lIns="0" tIns="0" rIns="0" bIns="0" rtlCol="0">
            <a:spAutoFit/>
          </a:bodyPr>
          <a:lstStyle/>
          <a:p>
            <a:pPr>
              <a:tabLst>
                <a:tab pos="347663" algn="l"/>
              </a:tabLst>
            </a:pPr>
            <a:r>
              <a:rPr lang="en-US" sz="3600" dirty="0">
                <a:solidFill>
                  <a:srgbClr val="30353F"/>
                </a:solidFill>
                <a:latin typeface="+mj-lt"/>
              </a:rPr>
              <a:t>Which classification method has highest prediction accuracy for popularity type?</a:t>
            </a:r>
          </a:p>
        </p:txBody>
      </p:sp>
      <p:sp>
        <p:nvSpPr>
          <p:cNvPr id="3" name="Title 2" hidden="1">
            <a:extLst>
              <a:ext uri="{FF2B5EF4-FFF2-40B4-BE49-F238E27FC236}">
                <a16:creationId xmlns:a16="http://schemas.microsoft.com/office/drawing/2014/main" id="{58A8366B-1D42-43D0-87E4-B7BC3F2C1B4C}"/>
              </a:ext>
            </a:extLst>
          </p:cNvPr>
          <p:cNvSpPr>
            <a:spLocks noGrp="1"/>
          </p:cNvSpPr>
          <p:nvPr>
            <p:ph type="title"/>
          </p:nvPr>
        </p:nvSpPr>
        <p:spPr/>
        <p:txBody>
          <a:bodyPr/>
          <a:lstStyle/>
          <a:p>
            <a:r>
              <a:rPr lang="en-US" dirty="0"/>
              <a:t>Slide 5</a:t>
            </a:r>
          </a:p>
        </p:txBody>
      </p:sp>
      <p:sp>
        <p:nvSpPr>
          <p:cNvPr id="36" name="TextBox 35"/>
          <p:cNvSpPr txBox="1"/>
          <p:nvPr/>
        </p:nvSpPr>
        <p:spPr>
          <a:xfrm>
            <a:off x="2838170" y="1747003"/>
            <a:ext cx="6153929" cy="276999"/>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Y = Popularity Type (Popular, Average, Below Average)</a:t>
            </a:r>
          </a:p>
        </p:txBody>
      </p:sp>
      <p:sp>
        <p:nvSpPr>
          <p:cNvPr id="37" name="TextBox 36"/>
          <p:cNvSpPr txBox="1"/>
          <p:nvPr/>
        </p:nvSpPr>
        <p:spPr>
          <a:xfrm>
            <a:off x="4555660" y="2148035"/>
            <a:ext cx="3149901" cy="276999"/>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X Variables = Audio features</a:t>
            </a:r>
          </a:p>
        </p:txBody>
      </p:sp>
      <p:sp>
        <p:nvSpPr>
          <p:cNvPr id="38" name="TextBox 37"/>
          <p:cNvSpPr txBox="1"/>
          <p:nvPr/>
        </p:nvSpPr>
        <p:spPr>
          <a:xfrm>
            <a:off x="4141833" y="2584648"/>
            <a:ext cx="4183838" cy="276999"/>
          </a:xfrm>
          <a:prstGeom prst="rect">
            <a:avLst/>
          </a:prstGeom>
          <a:noFill/>
        </p:spPr>
        <p:txBody>
          <a:bodyPr wrap="none" lIns="0" tIns="0" rIns="0" bIns="0" rtlCol="0">
            <a:spAutoFit/>
          </a:bodyPr>
          <a:lstStyle/>
          <a:p>
            <a:pPr>
              <a:tabLst>
                <a:tab pos="347663" algn="l"/>
              </a:tabLst>
            </a:pPr>
            <a:r>
              <a:rPr lang="en-US" dirty="0">
                <a:solidFill>
                  <a:srgbClr val="30353F"/>
                </a:solidFill>
                <a:latin typeface="+mj-lt"/>
              </a:rPr>
              <a:t>Data Split = 80% Training / 20% Testing</a:t>
            </a:r>
          </a:p>
        </p:txBody>
      </p:sp>
      <p:sp>
        <p:nvSpPr>
          <p:cNvPr id="19" name="TextBox 18">
            <a:extLst>
              <a:ext uri="{FF2B5EF4-FFF2-40B4-BE49-F238E27FC236}">
                <a16:creationId xmlns:a16="http://schemas.microsoft.com/office/drawing/2014/main" id="{17361B3E-C889-5B4C-B9AC-DFCEE8BC8583}"/>
              </a:ext>
            </a:extLst>
          </p:cNvPr>
          <p:cNvSpPr txBox="1"/>
          <p:nvPr/>
        </p:nvSpPr>
        <p:spPr>
          <a:xfrm>
            <a:off x="771353" y="5678568"/>
            <a:ext cx="10627057" cy="738664"/>
          </a:xfrm>
          <a:prstGeom prst="rect">
            <a:avLst/>
          </a:prstGeom>
          <a:solidFill>
            <a:schemeClr val="bg1">
              <a:lumMod val="95000"/>
            </a:schemeClr>
          </a:solidFill>
        </p:spPr>
        <p:txBody>
          <a:bodyPr wrap="square" rtlCol="0">
            <a:spAutoFit/>
          </a:bodyPr>
          <a:lstStyle/>
          <a:p>
            <a:r>
              <a:rPr lang="en-US" sz="1400" b="1" dirty="0"/>
              <a:t>Program: </a:t>
            </a:r>
            <a:r>
              <a:rPr lang="en-US" sz="1400" dirty="0"/>
              <a:t>Used </a:t>
            </a:r>
            <a:r>
              <a:rPr lang="en-US" sz="1400" dirty="0" err="1"/>
              <a:t>sklearn</a:t>
            </a:r>
            <a:r>
              <a:rPr lang="en-US" sz="1400" dirty="0"/>
              <a:t> package with </a:t>
            </a:r>
            <a:r>
              <a:rPr lang="en-US" sz="1400" dirty="0" err="1"/>
              <a:t>train_test_split</a:t>
            </a:r>
            <a:r>
              <a:rPr lang="en-US" sz="1400" dirty="0"/>
              <a:t>, </a:t>
            </a:r>
            <a:r>
              <a:rPr lang="en-US" sz="1400" dirty="0" err="1"/>
              <a:t>LogisticRegression</a:t>
            </a:r>
            <a:r>
              <a:rPr lang="en-US" sz="1400" dirty="0"/>
              <a:t>, </a:t>
            </a:r>
            <a:r>
              <a:rPr lang="en-US" sz="1400" dirty="0" err="1"/>
              <a:t>RandomForestClassifier</a:t>
            </a:r>
            <a:r>
              <a:rPr lang="en-US" sz="1400" dirty="0"/>
              <a:t>, </a:t>
            </a:r>
            <a:r>
              <a:rPr lang="en-US" sz="1400" dirty="0" err="1"/>
              <a:t>MLPClassifier</a:t>
            </a:r>
            <a:r>
              <a:rPr lang="en-US" sz="1400" dirty="0"/>
              <a:t>, SVM, and </a:t>
            </a:r>
            <a:r>
              <a:rPr lang="en-US" sz="1400" dirty="0" err="1"/>
              <a:t>MLPClassifier</a:t>
            </a:r>
            <a:endParaRPr lang="en-US" sz="1400" dirty="0"/>
          </a:p>
          <a:p>
            <a:r>
              <a:rPr lang="en-US" sz="1400" b="1" dirty="0"/>
              <a:t>Observations</a:t>
            </a:r>
            <a:r>
              <a:rPr lang="en-US" sz="1400" dirty="0"/>
              <a:t>: Out of the five types of classification method used on the same dataset, Random Forest had the highest prediction accuracy rate of 56.73%, which is only 0.97%  better than when just guessing Less Popular for a track. </a:t>
            </a:r>
          </a:p>
        </p:txBody>
      </p:sp>
      <p:sp>
        <p:nvSpPr>
          <p:cNvPr id="21" name="TextBox 20">
            <a:extLst>
              <a:ext uri="{FF2B5EF4-FFF2-40B4-BE49-F238E27FC236}">
                <a16:creationId xmlns:a16="http://schemas.microsoft.com/office/drawing/2014/main" id="{841605B6-2CBF-F240-96AD-149BD66693B5}"/>
              </a:ext>
            </a:extLst>
          </p:cNvPr>
          <p:cNvSpPr txBox="1"/>
          <p:nvPr/>
        </p:nvSpPr>
        <p:spPr>
          <a:xfrm>
            <a:off x="7502278" y="3205362"/>
            <a:ext cx="1756891" cy="553998"/>
          </a:xfrm>
          <a:prstGeom prst="rect">
            <a:avLst/>
          </a:prstGeom>
          <a:noFill/>
        </p:spPr>
        <p:txBody>
          <a:bodyPr wrap="none" lIns="0" tIns="0" rIns="0" bIns="0" rtlCol="0">
            <a:spAutoFit/>
          </a:bodyPr>
          <a:lstStyle/>
          <a:p>
            <a:pPr algn="ctr">
              <a:tabLst>
                <a:tab pos="347663" algn="l"/>
              </a:tabLst>
            </a:pPr>
            <a:r>
              <a:rPr lang="en-US" dirty="0">
                <a:solidFill>
                  <a:srgbClr val="30353F"/>
                </a:solidFill>
                <a:latin typeface="+mj-lt"/>
              </a:rPr>
              <a:t>Support Vector </a:t>
            </a:r>
          </a:p>
          <a:p>
            <a:pPr algn="ctr">
              <a:tabLst>
                <a:tab pos="347663" algn="l"/>
              </a:tabLst>
            </a:pPr>
            <a:r>
              <a:rPr lang="en-US" dirty="0">
                <a:solidFill>
                  <a:srgbClr val="30353F"/>
                </a:solidFill>
                <a:latin typeface="+mj-lt"/>
              </a:rPr>
              <a:t>Machine</a:t>
            </a:r>
          </a:p>
        </p:txBody>
      </p:sp>
      <p:sp>
        <p:nvSpPr>
          <p:cNvPr id="23" name="TextBox 22">
            <a:extLst>
              <a:ext uri="{FF2B5EF4-FFF2-40B4-BE49-F238E27FC236}">
                <a16:creationId xmlns:a16="http://schemas.microsoft.com/office/drawing/2014/main" id="{CA05B303-BA54-8844-ADD7-202B0F02FD73}"/>
              </a:ext>
            </a:extLst>
          </p:cNvPr>
          <p:cNvSpPr txBox="1"/>
          <p:nvPr/>
        </p:nvSpPr>
        <p:spPr>
          <a:xfrm>
            <a:off x="7603214" y="4144229"/>
            <a:ext cx="1548501" cy="615553"/>
          </a:xfrm>
          <a:prstGeom prst="rect">
            <a:avLst/>
          </a:prstGeom>
          <a:noFill/>
        </p:spPr>
        <p:txBody>
          <a:bodyPr wrap="none" lIns="0" tIns="0" rIns="0" bIns="0" rtlCol="0">
            <a:spAutoFit/>
          </a:bodyPr>
          <a:lstStyle/>
          <a:p>
            <a:r>
              <a:rPr lang="en-US" sz="4000" b="1" dirty="0">
                <a:solidFill>
                  <a:schemeClr val="bg1"/>
                </a:solidFill>
              </a:rPr>
              <a:t>55.99%</a:t>
            </a:r>
          </a:p>
        </p:txBody>
      </p:sp>
      <p:sp>
        <p:nvSpPr>
          <p:cNvPr id="24" name="Rectangle 23">
            <a:extLst>
              <a:ext uri="{FF2B5EF4-FFF2-40B4-BE49-F238E27FC236}">
                <a16:creationId xmlns:a16="http://schemas.microsoft.com/office/drawing/2014/main" id="{71491E46-C7BE-4542-9B15-27825485DFA8}"/>
              </a:ext>
              <a:ext uri="{C183D7F6-B498-43B3-948B-1728B52AA6E4}">
                <adec:decorative xmlns:adec="http://schemas.microsoft.com/office/drawing/2017/decorative" val="1"/>
              </a:ext>
            </a:extLst>
          </p:cNvPr>
          <p:cNvSpPr/>
          <p:nvPr/>
        </p:nvSpPr>
        <p:spPr>
          <a:xfrm>
            <a:off x="5279212" y="3887005"/>
            <a:ext cx="1720154" cy="1186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5" name="TextBox 24">
            <a:extLst>
              <a:ext uri="{FF2B5EF4-FFF2-40B4-BE49-F238E27FC236}">
                <a16:creationId xmlns:a16="http://schemas.microsoft.com/office/drawing/2014/main" id="{F131B4D1-B39E-C445-AF5F-A865D016DE4E}"/>
              </a:ext>
            </a:extLst>
          </p:cNvPr>
          <p:cNvSpPr txBox="1"/>
          <p:nvPr/>
        </p:nvSpPr>
        <p:spPr>
          <a:xfrm>
            <a:off x="5481018" y="4166596"/>
            <a:ext cx="1396216" cy="553998"/>
          </a:xfrm>
          <a:prstGeom prst="rect">
            <a:avLst/>
          </a:prstGeom>
          <a:noFill/>
        </p:spPr>
        <p:txBody>
          <a:bodyPr wrap="none" lIns="0" tIns="0" rIns="0" bIns="0" rtlCol="0">
            <a:spAutoFit/>
          </a:bodyPr>
          <a:lstStyle/>
          <a:p>
            <a:r>
              <a:rPr lang="en-US" sz="3600" b="1" dirty="0">
                <a:solidFill>
                  <a:schemeClr val="bg1"/>
                </a:solidFill>
              </a:rPr>
              <a:t>55.69%</a:t>
            </a:r>
          </a:p>
        </p:txBody>
      </p:sp>
      <p:sp>
        <p:nvSpPr>
          <p:cNvPr id="28" name="TextBox 27">
            <a:extLst>
              <a:ext uri="{FF2B5EF4-FFF2-40B4-BE49-F238E27FC236}">
                <a16:creationId xmlns:a16="http://schemas.microsoft.com/office/drawing/2014/main" id="{CCC1D2E0-8519-D340-BAA1-86AECDE385CE}"/>
              </a:ext>
            </a:extLst>
          </p:cNvPr>
          <p:cNvSpPr txBox="1"/>
          <p:nvPr/>
        </p:nvSpPr>
        <p:spPr>
          <a:xfrm>
            <a:off x="3465702" y="3145294"/>
            <a:ext cx="928139" cy="553998"/>
          </a:xfrm>
          <a:prstGeom prst="rect">
            <a:avLst/>
          </a:prstGeom>
          <a:noFill/>
        </p:spPr>
        <p:txBody>
          <a:bodyPr wrap="none" lIns="0" tIns="0" rIns="0" bIns="0" rtlCol="0">
            <a:spAutoFit/>
          </a:bodyPr>
          <a:lstStyle/>
          <a:p>
            <a:pPr algn="ctr">
              <a:tabLst>
                <a:tab pos="347663" algn="l"/>
              </a:tabLst>
            </a:pPr>
            <a:r>
              <a:rPr lang="en-US" dirty="0">
                <a:solidFill>
                  <a:srgbClr val="30353F"/>
                </a:solidFill>
                <a:latin typeface="+mj-lt"/>
              </a:rPr>
              <a:t>Neural </a:t>
            </a:r>
          </a:p>
          <a:p>
            <a:pPr algn="ctr">
              <a:tabLst>
                <a:tab pos="347663" algn="l"/>
              </a:tabLst>
            </a:pPr>
            <a:r>
              <a:rPr lang="en-US" dirty="0">
                <a:solidFill>
                  <a:srgbClr val="30353F"/>
                </a:solidFill>
                <a:latin typeface="+mj-lt"/>
              </a:rPr>
              <a:t>Network</a:t>
            </a:r>
          </a:p>
        </p:txBody>
      </p:sp>
    </p:spTree>
    <p:extLst>
      <p:ext uri="{BB962C8B-B14F-4D97-AF65-F5344CB8AC3E}">
        <p14:creationId xmlns:p14="http://schemas.microsoft.com/office/powerpoint/2010/main" val="1676837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
        <p:nvSpPr>
          <p:cNvPr id="8" name="Title 1">
            <a:extLst>
              <a:ext uri="{FF2B5EF4-FFF2-40B4-BE49-F238E27FC236}">
                <a16:creationId xmlns:a16="http://schemas.microsoft.com/office/drawing/2014/main" id="{9982A992-7663-D640-B7D1-526B16D1BD7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Conclusion</a:t>
            </a:r>
          </a:p>
        </p:txBody>
      </p:sp>
      <p:sp>
        <p:nvSpPr>
          <p:cNvPr id="9" name="Content Placeholder 2">
            <a:extLst>
              <a:ext uri="{FF2B5EF4-FFF2-40B4-BE49-F238E27FC236}">
                <a16:creationId xmlns:a16="http://schemas.microsoft.com/office/drawing/2014/main" id="{71B9B859-6481-5A41-A54B-2562D11E5F2B}"/>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Spotify popularity distribution is skewed with more tracks with lower scores, making popular tracks very rare</a:t>
            </a:r>
          </a:p>
          <a:p>
            <a:r>
              <a:rPr lang="en-US" sz="2000" dirty="0">
                <a:solidFill>
                  <a:schemeClr val="bg1"/>
                </a:solidFill>
              </a:rPr>
              <a:t>Audio features do have strong relationships amongst each other but not with popularity score</a:t>
            </a:r>
          </a:p>
          <a:p>
            <a:r>
              <a:rPr lang="en-US" sz="2000" dirty="0">
                <a:solidFill>
                  <a:schemeClr val="bg1"/>
                </a:solidFill>
              </a:rPr>
              <a:t>Potential patterns identified when viewing audio features bucketed into different popularity types</a:t>
            </a:r>
          </a:p>
          <a:p>
            <a:r>
              <a:rPr lang="en-US" sz="2000" dirty="0">
                <a:solidFill>
                  <a:schemeClr val="bg1"/>
                </a:solidFill>
              </a:rPr>
              <a:t>Using classification methods to predict a tracks popularity based on audio features, Random Forest had best prediction accuracy rate 56.37%, but it was only 1.33% better than guessing Less Popular</a:t>
            </a:r>
          </a:p>
          <a:p>
            <a:r>
              <a:rPr lang="en-US" sz="2000" dirty="0">
                <a:solidFill>
                  <a:schemeClr val="bg1"/>
                </a:solidFill>
              </a:rPr>
              <a:t>Overall, music is composed in various complex ways and various audio features that it doesn’t fully translate to more plays, which drives the logic for Spotify’s popularity score</a:t>
            </a:r>
          </a:p>
          <a:p>
            <a:r>
              <a:rPr lang="en-US" sz="2000" dirty="0">
                <a:solidFill>
                  <a:schemeClr val="bg1"/>
                </a:solidFill>
              </a:rPr>
              <a:t>Opportunity to try to add other predictors such as genre of the track or popularity score of an artist of the track</a:t>
            </a: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p:txBody>
      </p:sp>
      <p:sp>
        <p:nvSpPr>
          <p:cNvPr id="10" name="Freeform 19">
            <a:extLst>
              <a:ext uri="{FF2B5EF4-FFF2-40B4-BE49-F238E27FC236}">
                <a16:creationId xmlns:a16="http://schemas.microsoft.com/office/drawing/2014/main" id="{13A1153F-8A05-3E4F-A14D-9E229F792FF8}"/>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1" name="TextBox 10">
            <a:extLst>
              <a:ext uri="{FF2B5EF4-FFF2-40B4-BE49-F238E27FC236}">
                <a16:creationId xmlns:a16="http://schemas.microsoft.com/office/drawing/2014/main" id="{99B942BF-D5F1-B848-A8ED-2FCC35CF1995}"/>
              </a:ext>
            </a:extLst>
          </p:cNvPr>
          <p:cNvSpPr txBox="1"/>
          <p:nvPr/>
        </p:nvSpPr>
        <p:spPr>
          <a:xfrm>
            <a:off x="11852034" y="6481180"/>
            <a:ext cx="367408" cy="307777"/>
          </a:xfrm>
          <a:prstGeom prst="rect">
            <a:avLst/>
          </a:prstGeom>
          <a:noFill/>
        </p:spPr>
        <p:txBody>
          <a:bodyPr wrap="none" rtlCol="0">
            <a:spAutoFit/>
          </a:bodyPr>
          <a:lstStyle/>
          <a:p>
            <a:r>
              <a:rPr lang="en-US" sz="1400" b="1" dirty="0">
                <a:solidFill>
                  <a:schemeClr val="bg1"/>
                </a:solidFill>
              </a:rPr>
              <a:t>10</a:t>
            </a:r>
          </a:p>
        </p:txBody>
      </p:sp>
    </p:spTree>
    <p:extLst>
      <p:ext uri="{BB962C8B-B14F-4D97-AF65-F5344CB8AC3E}">
        <p14:creationId xmlns:p14="http://schemas.microsoft.com/office/powerpoint/2010/main" val="419292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
        <p:nvSpPr>
          <p:cNvPr id="8" name="Title 1">
            <a:extLst>
              <a:ext uri="{FF2B5EF4-FFF2-40B4-BE49-F238E27FC236}">
                <a16:creationId xmlns:a16="http://schemas.microsoft.com/office/drawing/2014/main" id="{9982A992-7663-D640-B7D1-526B16D1BD70}"/>
              </a:ext>
            </a:extLst>
          </p:cNvPr>
          <p:cNvSpPr txBox="1">
            <a:spLocks/>
          </p:cNvSpPr>
          <p:nvPr/>
        </p:nvSpPr>
        <p:spPr>
          <a:xfrm>
            <a:off x="4786745" y="30806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Questions? </a:t>
            </a:r>
          </a:p>
        </p:txBody>
      </p:sp>
      <p:sp>
        <p:nvSpPr>
          <p:cNvPr id="10" name="Freeform 19">
            <a:extLst>
              <a:ext uri="{FF2B5EF4-FFF2-40B4-BE49-F238E27FC236}">
                <a16:creationId xmlns:a16="http://schemas.microsoft.com/office/drawing/2014/main" id="{13A1153F-8A05-3E4F-A14D-9E229F792FF8}"/>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1" name="TextBox 10">
            <a:extLst>
              <a:ext uri="{FF2B5EF4-FFF2-40B4-BE49-F238E27FC236}">
                <a16:creationId xmlns:a16="http://schemas.microsoft.com/office/drawing/2014/main" id="{99B942BF-D5F1-B848-A8ED-2FCC35CF1995}"/>
              </a:ext>
            </a:extLst>
          </p:cNvPr>
          <p:cNvSpPr txBox="1"/>
          <p:nvPr/>
        </p:nvSpPr>
        <p:spPr>
          <a:xfrm>
            <a:off x="11852034" y="6481180"/>
            <a:ext cx="367408" cy="307777"/>
          </a:xfrm>
          <a:prstGeom prst="rect">
            <a:avLst/>
          </a:prstGeom>
          <a:noFill/>
        </p:spPr>
        <p:txBody>
          <a:bodyPr wrap="none" rtlCol="0">
            <a:spAutoFit/>
          </a:bodyPr>
          <a:lstStyle/>
          <a:p>
            <a:r>
              <a:rPr lang="en-US" sz="1400" b="1" dirty="0">
                <a:solidFill>
                  <a:schemeClr val="bg1"/>
                </a:solidFill>
              </a:rPr>
              <a:t>11</a:t>
            </a:r>
          </a:p>
        </p:txBody>
      </p:sp>
    </p:spTree>
    <p:extLst>
      <p:ext uri="{BB962C8B-B14F-4D97-AF65-F5344CB8AC3E}">
        <p14:creationId xmlns:p14="http://schemas.microsoft.com/office/powerpoint/2010/main" val="229988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9FA3-B814-3840-AEA7-A7AB74BB9BF7}"/>
              </a:ext>
            </a:extLst>
          </p:cNvPr>
          <p:cNvSpPr>
            <a:spLocks noGrp="1"/>
          </p:cNvSpPr>
          <p:nvPr>
            <p:ph type="title"/>
          </p:nvPr>
        </p:nvSpPr>
        <p:spPr/>
        <p:txBody>
          <a:bodyPr/>
          <a:lstStyle/>
          <a:p>
            <a:r>
              <a:rPr lang="en-US" dirty="0"/>
              <a:t>Spotify Data Dictionary</a:t>
            </a:r>
          </a:p>
        </p:txBody>
      </p:sp>
      <p:pic>
        <p:nvPicPr>
          <p:cNvPr id="4" name="image9.png">
            <a:extLst>
              <a:ext uri="{FF2B5EF4-FFF2-40B4-BE49-F238E27FC236}">
                <a16:creationId xmlns:a16="http://schemas.microsoft.com/office/drawing/2014/main" id="{98BED7E1-24AD-6C45-836F-C7CC0D86C4AE}"/>
              </a:ext>
            </a:extLst>
          </p:cNvPr>
          <p:cNvPicPr/>
          <p:nvPr/>
        </p:nvPicPr>
        <p:blipFill>
          <a:blip r:embed="rId2"/>
          <a:srcRect/>
          <a:stretch>
            <a:fillRect/>
          </a:stretch>
        </p:blipFill>
        <p:spPr>
          <a:xfrm>
            <a:off x="2251366" y="1516957"/>
            <a:ext cx="7689267" cy="5118111"/>
          </a:xfrm>
          <a:prstGeom prst="rect">
            <a:avLst/>
          </a:prstGeom>
          <a:ln/>
        </p:spPr>
      </p:pic>
      <p:sp>
        <p:nvSpPr>
          <p:cNvPr id="5" name="Freeform 19">
            <a:extLst>
              <a:ext uri="{FF2B5EF4-FFF2-40B4-BE49-F238E27FC236}">
                <a16:creationId xmlns:a16="http://schemas.microsoft.com/office/drawing/2014/main" id="{9C6F98FF-0DA3-214B-84D4-48B5A13C468E}"/>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6" name="TextBox 5">
            <a:extLst>
              <a:ext uri="{FF2B5EF4-FFF2-40B4-BE49-F238E27FC236}">
                <a16:creationId xmlns:a16="http://schemas.microsoft.com/office/drawing/2014/main" id="{D9BDBF31-607B-5143-B02E-4B8F13679977}"/>
              </a:ext>
            </a:extLst>
          </p:cNvPr>
          <p:cNvSpPr txBox="1"/>
          <p:nvPr/>
        </p:nvSpPr>
        <p:spPr>
          <a:xfrm>
            <a:off x="11852034" y="6481180"/>
            <a:ext cx="367408" cy="307777"/>
          </a:xfrm>
          <a:prstGeom prst="rect">
            <a:avLst/>
          </a:prstGeom>
          <a:noFill/>
        </p:spPr>
        <p:txBody>
          <a:bodyPr wrap="none" rtlCol="0">
            <a:spAutoFit/>
          </a:bodyPr>
          <a:lstStyle/>
          <a:p>
            <a:r>
              <a:rPr lang="en-US" sz="1400" b="1" dirty="0">
                <a:solidFill>
                  <a:schemeClr val="bg1"/>
                </a:solidFill>
              </a:rPr>
              <a:t>12</a:t>
            </a:r>
          </a:p>
        </p:txBody>
      </p:sp>
    </p:spTree>
    <p:extLst>
      <p:ext uri="{BB962C8B-B14F-4D97-AF65-F5344CB8AC3E}">
        <p14:creationId xmlns:p14="http://schemas.microsoft.com/office/powerpoint/2010/main" val="2281982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a:t>
            </a:r>
          </a:p>
        </p:txBody>
      </p:sp>
      <p:sp>
        <p:nvSpPr>
          <p:cNvPr id="3" name="Content Placeholder 2"/>
          <p:cNvSpPr>
            <a:spLocks noGrp="1"/>
          </p:cNvSpPr>
          <p:nvPr>
            <p:ph idx="1"/>
          </p:nvPr>
        </p:nvSpPr>
        <p:spPr/>
        <p:txBody>
          <a:bodyPr>
            <a:normAutofit/>
          </a:bodyPr>
          <a:lstStyle/>
          <a:p>
            <a:r>
              <a:rPr lang="en-US" sz="2400" dirty="0">
                <a:solidFill>
                  <a:schemeClr val="accent1"/>
                </a:solidFill>
                <a:hlinkClick r:id="rId2">
                  <a:extLst>
                    <a:ext uri="{A12FA001-AC4F-418D-AE19-62706E023703}">
                      <ahyp:hlinkClr xmlns:ahyp="http://schemas.microsoft.com/office/drawing/2018/hyperlinkcolor" val="tx"/>
                    </a:ext>
                  </a:extLst>
                </a:hlinkClick>
              </a:rPr>
              <a:t>https://www.kaggle.com/tomigelo/spotify-audio-features</a:t>
            </a:r>
            <a:endParaRPr lang="en-US" sz="2400" dirty="0">
              <a:solidFill>
                <a:schemeClr val="accent1"/>
              </a:solidFill>
            </a:endParaRPr>
          </a:p>
          <a:p>
            <a:r>
              <a:rPr lang="en-US" sz="2400" dirty="0">
                <a:solidFill>
                  <a:schemeClr val="accent1"/>
                </a:solidFill>
                <a:hlinkClick r:id="rId3">
                  <a:extLst>
                    <a:ext uri="{A12FA001-AC4F-418D-AE19-62706E023703}">
                      <ahyp:hlinkClr xmlns:ahyp="http://schemas.microsoft.com/office/drawing/2018/hyperlinkcolor" val="tx"/>
                    </a:ext>
                  </a:extLst>
                </a:hlinkClick>
              </a:rPr>
              <a:t>https://www.billboard.com/charts/hot-100/2019-04-13</a:t>
            </a:r>
            <a:r>
              <a:rPr lang="en-US" sz="2400" dirty="0">
                <a:solidFill>
                  <a:schemeClr val="accent1"/>
                </a:solidFill>
              </a:rPr>
              <a:t> </a:t>
            </a:r>
          </a:p>
          <a:p>
            <a:r>
              <a:rPr lang="en-US" sz="2400" dirty="0">
                <a:solidFill>
                  <a:schemeClr val="accent1"/>
                </a:solidFill>
                <a:hlinkClick r:id="rId4">
                  <a:extLst>
                    <a:ext uri="{A12FA001-AC4F-418D-AE19-62706E023703}">
                      <ahyp:hlinkClr xmlns:ahyp="http://schemas.microsoft.com/office/drawing/2018/hyperlinkcolor" val="tx"/>
                    </a:ext>
                  </a:extLst>
                </a:hlinkClick>
              </a:rPr>
              <a:t>https://www.kisspng.com/png-logo-hornblower-cruises-events-brand-font-billboar-5916581/preview.html</a:t>
            </a:r>
            <a:endParaRPr lang="en-US" sz="2400" dirty="0">
              <a:solidFill>
                <a:schemeClr val="accent1"/>
              </a:solidFill>
            </a:endParaRPr>
          </a:p>
          <a:p>
            <a:r>
              <a:rPr lang="en-US" sz="2400" dirty="0">
                <a:solidFill>
                  <a:schemeClr val="accent1"/>
                </a:solidFill>
                <a:hlinkClick r:id="rId5">
                  <a:extLst>
                    <a:ext uri="{A12FA001-AC4F-418D-AE19-62706E023703}">
                      <ahyp:hlinkClr xmlns:ahyp="http://schemas.microsoft.com/office/drawing/2018/hyperlinkcolor" val="tx"/>
                    </a:ext>
                  </a:extLst>
                </a:hlinkClick>
              </a:rPr>
              <a:t>https://www.stickpng.com/img/icons-logos-emojis/tech-companies/spotify-green-logo</a:t>
            </a:r>
            <a:endParaRPr lang="en-US" sz="2400" dirty="0">
              <a:solidFill>
                <a:schemeClr val="accent1"/>
              </a:solidFill>
            </a:endParaRPr>
          </a:p>
          <a:p>
            <a:r>
              <a:rPr lang="en-US" sz="2400" dirty="0">
                <a:solidFill>
                  <a:schemeClr val="accent1"/>
                </a:solidFill>
                <a:hlinkClick r:id="rId6">
                  <a:extLst>
                    <a:ext uri="{A12FA001-AC4F-418D-AE19-62706E023703}">
                      <ahyp:hlinkClr xmlns:ahyp="http://schemas.microsoft.com/office/drawing/2018/hyperlinkcolor" val="tx"/>
                    </a:ext>
                  </a:extLst>
                </a:hlinkClick>
              </a:rPr>
              <a:t>https://stackabuse.com/classification-in-python-with-scikit-learn-and-pandas/</a:t>
            </a:r>
            <a:endParaRPr lang="en-US" sz="2400" dirty="0">
              <a:solidFill>
                <a:schemeClr val="accent1"/>
              </a:solidFill>
            </a:endParaRPr>
          </a:p>
          <a:p>
            <a:r>
              <a:rPr lang="en-US" sz="2400" dirty="0">
                <a:solidFill>
                  <a:schemeClr val="accent1"/>
                </a:solidFill>
                <a:hlinkClick r:id="rId7">
                  <a:extLst>
                    <a:ext uri="{A12FA001-AC4F-418D-AE19-62706E023703}">
                      <ahyp:hlinkClr xmlns:ahyp="http://schemas.microsoft.com/office/drawing/2018/hyperlinkcolor" val="tx"/>
                    </a:ext>
                  </a:extLst>
                </a:hlinkClick>
              </a:rPr>
              <a:t>http://seaborn.pydata.org/examples/many_pairwise_correlations.html</a:t>
            </a:r>
            <a:endParaRPr lang="en-US" sz="2400" dirty="0">
              <a:solidFill>
                <a:schemeClr val="accent1"/>
              </a:solidFill>
            </a:endParaRPr>
          </a:p>
          <a:p>
            <a:r>
              <a:rPr lang="en-US" sz="2400" dirty="0">
                <a:hlinkClick r:id="rId8"/>
              </a:rPr>
              <a:t>https://www.kaggle.com/</a:t>
            </a:r>
            <a:endParaRPr lang="en-US" sz="2400" dirty="0"/>
          </a:p>
          <a:p>
            <a:r>
              <a:rPr lang="en-US" sz="2400" dirty="0">
                <a:hlinkClick r:id="rId9"/>
              </a:rPr>
              <a:t>https://en.wikipedia.org/wiki/File:Billboard_Hot_100_logo.jpg</a:t>
            </a:r>
            <a:endParaRPr lang="en-US" sz="2400" dirty="0"/>
          </a:p>
          <a:p>
            <a:endParaRPr lang="en-US" sz="2400" dirty="0">
              <a:solidFill>
                <a:schemeClr val="accent1"/>
              </a:solidFill>
            </a:endParaRPr>
          </a:p>
          <a:p>
            <a:endParaRPr lang="en-US" sz="2400" dirty="0">
              <a:solidFill>
                <a:schemeClr val="accent1"/>
              </a:solidFill>
            </a:endParaRPr>
          </a:p>
          <a:p>
            <a:endParaRPr lang="en-US" sz="2400" dirty="0">
              <a:solidFill>
                <a:schemeClr val="accent1"/>
              </a:solidFill>
            </a:endParaRPr>
          </a:p>
          <a:p>
            <a:endParaRPr lang="en-US" sz="2400" dirty="0">
              <a:solidFill>
                <a:schemeClr val="accent1"/>
              </a:solidFill>
            </a:endParaRPr>
          </a:p>
          <a:p>
            <a:endParaRPr lang="en-US" sz="2400" dirty="0">
              <a:solidFill>
                <a:schemeClr val="accent1"/>
              </a:solidFill>
            </a:endParaRPr>
          </a:p>
          <a:p>
            <a:endParaRPr lang="en-US" sz="2400" dirty="0">
              <a:solidFill>
                <a:schemeClr val="accent1"/>
              </a:solidFill>
            </a:endParaRPr>
          </a:p>
          <a:p>
            <a:endParaRPr lang="en-US" sz="2400" dirty="0">
              <a:solidFill>
                <a:schemeClr val="accent1"/>
              </a:solidFill>
            </a:endParaRPr>
          </a:p>
        </p:txBody>
      </p:sp>
      <p:sp>
        <p:nvSpPr>
          <p:cNvPr id="4" name="Freeform 19">
            <a:extLst>
              <a:ext uri="{FF2B5EF4-FFF2-40B4-BE49-F238E27FC236}">
                <a16:creationId xmlns:a16="http://schemas.microsoft.com/office/drawing/2014/main" id="{36B6414A-4D8F-CD4E-B44E-72844BC41A36}"/>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5" name="TextBox 4">
            <a:extLst>
              <a:ext uri="{FF2B5EF4-FFF2-40B4-BE49-F238E27FC236}">
                <a16:creationId xmlns:a16="http://schemas.microsoft.com/office/drawing/2014/main" id="{3D168262-E161-CD45-8B74-DC3A745A9A12}"/>
              </a:ext>
            </a:extLst>
          </p:cNvPr>
          <p:cNvSpPr txBox="1"/>
          <p:nvPr/>
        </p:nvSpPr>
        <p:spPr>
          <a:xfrm>
            <a:off x="11852034" y="6481180"/>
            <a:ext cx="367408" cy="307777"/>
          </a:xfrm>
          <a:prstGeom prst="rect">
            <a:avLst/>
          </a:prstGeom>
          <a:noFill/>
        </p:spPr>
        <p:txBody>
          <a:bodyPr wrap="none" rtlCol="0">
            <a:spAutoFit/>
          </a:bodyPr>
          <a:lstStyle/>
          <a:p>
            <a:r>
              <a:rPr lang="en-US" sz="1400" b="1" dirty="0">
                <a:solidFill>
                  <a:schemeClr val="bg1"/>
                </a:solidFill>
              </a:rPr>
              <a:t>13</a:t>
            </a:r>
          </a:p>
        </p:txBody>
      </p:sp>
    </p:spTree>
    <p:extLst>
      <p:ext uri="{BB962C8B-B14F-4D97-AF65-F5344CB8AC3E}">
        <p14:creationId xmlns:p14="http://schemas.microsoft.com/office/powerpoint/2010/main" val="1478744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Data</a:t>
            </a:r>
          </a:p>
        </p:txBody>
      </p:sp>
      <p:sp>
        <p:nvSpPr>
          <p:cNvPr id="4" name="Content Placeholder 3"/>
          <p:cNvSpPr>
            <a:spLocks noGrp="1"/>
          </p:cNvSpPr>
          <p:nvPr>
            <p:ph sz="half" idx="1"/>
          </p:nvPr>
        </p:nvSpPr>
        <p:spPr>
          <a:xfrm>
            <a:off x="838199" y="1825625"/>
            <a:ext cx="9881681" cy="4351338"/>
          </a:xfrm>
        </p:spPr>
        <p:txBody>
          <a:bodyPr>
            <a:normAutofit fontScale="92500" lnSpcReduction="10000"/>
          </a:bodyPr>
          <a:lstStyle/>
          <a:p>
            <a:r>
              <a:rPr lang="en-US" sz="2400" dirty="0"/>
              <a:t>Data: Spotify Audio Features (April 2019) from Kaggle</a:t>
            </a:r>
          </a:p>
          <a:p>
            <a:r>
              <a:rPr lang="en-US" sz="2400" dirty="0"/>
              <a:t>Type: Structured Data</a:t>
            </a:r>
          </a:p>
          <a:p>
            <a:r>
              <a:rPr lang="en-US" sz="2400" dirty="0"/>
              <a:t>Description: Includes 130,663 tracks combination of songs, podcasts, and live music recordings with 13 audio features &amp; popularity</a:t>
            </a:r>
          </a:p>
          <a:p>
            <a:r>
              <a:rPr lang="en-US" sz="2400" dirty="0"/>
              <a:t>Columns: </a:t>
            </a:r>
          </a:p>
          <a:p>
            <a:pPr lvl="1"/>
            <a:r>
              <a:rPr lang="en-US" sz="1300" dirty="0"/>
              <a:t>Artist name </a:t>
            </a:r>
          </a:p>
          <a:p>
            <a:pPr lvl="1"/>
            <a:r>
              <a:rPr lang="en-US" sz="1300" dirty="0"/>
              <a:t>Track name</a:t>
            </a:r>
          </a:p>
          <a:p>
            <a:pPr lvl="1"/>
            <a:r>
              <a:rPr lang="en-US" sz="1300" dirty="0"/>
              <a:t>Track ID – Spotify ID</a:t>
            </a:r>
          </a:p>
          <a:p>
            <a:pPr lvl="1"/>
            <a:r>
              <a:rPr lang="en-US" sz="1300" dirty="0"/>
              <a:t>Popularity – Based on number of plays</a:t>
            </a:r>
          </a:p>
          <a:p>
            <a:pPr lvl="1"/>
            <a:r>
              <a:rPr lang="en-US" sz="1300" dirty="0" err="1"/>
              <a:t>Danceability</a:t>
            </a:r>
            <a:r>
              <a:rPr lang="en-US" sz="1300" dirty="0"/>
              <a:t> – how suitable for dancing combo of beat, tempo, &amp; rhythm</a:t>
            </a:r>
          </a:p>
          <a:p>
            <a:pPr lvl="1"/>
            <a:r>
              <a:rPr lang="en-US" sz="1300" dirty="0"/>
              <a:t>Loudness – amplitude or sounds strength in decibel</a:t>
            </a:r>
          </a:p>
          <a:p>
            <a:pPr lvl="1"/>
            <a:r>
              <a:rPr lang="en-US" sz="1300" dirty="0"/>
              <a:t>Energy – perceived intensity and activity usually fast, loud, and noisy</a:t>
            </a:r>
          </a:p>
          <a:p>
            <a:pPr lvl="1"/>
            <a:r>
              <a:rPr lang="en-US" sz="1300" dirty="0"/>
              <a:t>Duration (milliseconds) – duration of track</a:t>
            </a:r>
          </a:p>
          <a:p>
            <a:pPr lvl="1"/>
            <a:r>
              <a:rPr lang="en-US" sz="1300" dirty="0" err="1"/>
              <a:t>Instrumentalness</a:t>
            </a:r>
            <a:r>
              <a:rPr lang="en-US" sz="1300" dirty="0"/>
              <a:t> – confidence there are no vocals</a:t>
            </a:r>
          </a:p>
          <a:p>
            <a:pPr lvl="1"/>
            <a:r>
              <a:rPr lang="en-US" sz="1300" dirty="0"/>
              <a:t>Key – key track is in using ex: C or C#</a:t>
            </a:r>
          </a:p>
          <a:p>
            <a:pPr lvl="1"/>
            <a:r>
              <a:rPr lang="en-US" sz="1300" dirty="0" err="1"/>
              <a:t>Liveness</a:t>
            </a:r>
            <a:r>
              <a:rPr lang="en-US" sz="1300" dirty="0"/>
              <a:t>- Presence of audience in recording</a:t>
            </a:r>
          </a:p>
          <a:p>
            <a:pPr lvl="1"/>
            <a:r>
              <a:rPr lang="en-US" sz="1300" dirty="0"/>
              <a:t>Mode- Major or minor scale</a:t>
            </a:r>
          </a:p>
          <a:p>
            <a:pPr lvl="1"/>
            <a:endParaRPr lang="en-US" sz="1200" dirty="0"/>
          </a:p>
          <a:p>
            <a:pPr lvl="1"/>
            <a:endParaRPr lang="en-US" sz="1200" dirty="0"/>
          </a:p>
          <a:p>
            <a:pPr lvl="1"/>
            <a:endParaRPr lang="en-US" dirty="0"/>
          </a:p>
        </p:txBody>
      </p:sp>
      <p:sp>
        <p:nvSpPr>
          <p:cNvPr id="7" name="Content Placeholder 3"/>
          <p:cNvSpPr>
            <a:spLocks noGrp="1"/>
          </p:cNvSpPr>
          <p:nvPr>
            <p:ph sz="half" idx="1"/>
          </p:nvPr>
        </p:nvSpPr>
        <p:spPr>
          <a:xfrm>
            <a:off x="5861243" y="2139408"/>
            <a:ext cx="7399513" cy="4351338"/>
          </a:xfrm>
        </p:spPr>
        <p:txBody>
          <a:bodyPr/>
          <a:lstStyle/>
          <a:p>
            <a:pPr lvl="1"/>
            <a:endParaRPr lang="en-US" sz="1200" dirty="0"/>
          </a:p>
          <a:p>
            <a:pPr lvl="1"/>
            <a:endParaRPr lang="en-US" sz="1200" dirty="0"/>
          </a:p>
          <a:p>
            <a:pPr lvl="1"/>
            <a:endParaRPr lang="en-US" sz="1200" dirty="0"/>
          </a:p>
          <a:p>
            <a:pPr lvl="1"/>
            <a:endParaRPr lang="en-US" sz="1200" dirty="0"/>
          </a:p>
          <a:p>
            <a:pPr lvl="1"/>
            <a:endParaRPr lang="en-US" sz="1200" dirty="0"/>
          </a:p>
          <a:p>
            <a:pPr marL="457200" lvl="1" indent="0">
              <a:buNone/>
            </a:pPr>
            <a:endParaRPr lang="en-US" sz="1200" dirty="0"/>
          </a:p>
          <a:p>
            <a:pPr lvl="1"/>
            <a:r>
              <a:rPr lang="en-US" sz="1200" dirty="0" err="1"/>
              <a:t>Speechiness</a:t>
            </a:r>
            <a:r>
              <a:rPr lang="en-US" sz="1200" dirty="0"/>
              <a:t>- Presence of spoken words</a:t>
            </a:r>
          </a:p>
          <a:p>
            <a:pPr lvl="1"/>
            <a:r>
              <a:rPr lang="en-US" sz="1200" dirty="0"/>
              <a:t>Tempo-speed or pace using beats per minute relative to average</a:t>
            </a:r>
          </a:p>
          <a:p>
            <a:pPr lvl="1"/>
            <a:r>
              <a:rPr lang="en-US" sz="1200" dirty="0"/>
              <a:t>Time Signature- number of beats per measure</a:t>
            </a:r>
          </a:p>
          <a:p>
            <a:pPr lvl="1"/>
            <a:r>
              <a:rPr lang="en-US" sz="1200" dirty="0"/>
              <a:t>Valence- measure musical </a:t>
            </a:r>
            <a:r>
              <a:rPr lang="en-US" sz="1200" dirty="0" err="1"/>
              <a:t>positiveness</a:t>
            </a:r>
            <a:endParaRPr lang="en-US" sz="1200" dirty="0"/>
          </a:p>
          <a:p>
            <a:pPr lvl="1"/>
            <a:r>
              <a:rPr lang="en-US" sz="1200" dirty="0" err="1"/>
              <a:t>Acousticness</a:t>
            </a:r>
            <a:r>
              <a:rPr lang="en-US" sz="1200" dirty="0"/>
              <a:t> – confidence track is acoustic</a:t>
            </a:r>
          </a:p>
          <a:p>
            <a:pPr lvl="1"/>
            <a:endParaRPr lang="en-US" sz="1200" dirty="0"/>
          </a:p>
          <a:p>
            <a:pPr lvl="1"/>
            <a:endParaRPr lang="en-US" dirty="0"/>
          </a:p>
        </p:txBody>
      </p:sp>
      <p:sp>
        <p:nvSpPr>
          <p:cNvPr id="10" name="TextBox 9"/>
          <p:cNvSpPr txBox="1"/>
          <p:nvPr/>
        </p:nvSpPr>
        <p:spPr>
          <a:xfrm>
            <a:off x="381000" y="6409551"/>
            <a:ext cx="3465692" cy="307777"/>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sz="1000" dirty="0">
                <a:solidFill>
                  <a:schemeClr val="tx1"/>
                </a:solidFill>
              </a:rPr>
              <a:t>Note: Refer to data dictionary for more details</a:t>
            </a:r>
          </a:p>
          <a:p>
            <a:r>
              <a:rPr lang="en-US" sz="1000" dirty="0">
                <a:solidFill>
                  <a:schemeClr val="tx1"/>
                </a:solidFill>
              </a:rPr>
              <a:t>Source: </a:t>
            </a:r>
            <a:r>
              <a:rPr lang="en-US" sz="1000" dirty="0">
                <a:solidFill>
                  <a:schemeClr val="tx1"/>
                </a:solidFill>
                <a:hlinkClick r:id="rId3">
                  <a:extLst>
                    <a:ext uri="{A12FA001-AC4F-418D-AE19-62706E023703}">
                      <ahyp:hlinkClr xmlns:ahyp="http://schemas.microsoft.com/office/drawing/2018/hyperlinkcolor" val="tx"/>
                    </a:ext>
                  </a:extLst>
                </a:hlinkClick>
              </a:rPr>
              <a:t>https://www.kaggle.com/tomigelo/spotify-audio-features</a:t>
            </a:r>
            <a:r>
              <a:rPr lang="en-US" sz="1000" dirty="0">
                <a:solidFill>
                  <a:schemeClr val="tx1"/>
                </a:solidFill>
              </a:rPr>
              <a:t> </a:t>
            </a:r>
          </a:p>
        </p:txBody>
      </p:sp>
      <p:sp>
        <p:nvSpPr>
          <p:cNvPr id="6" name="Freeform 19">
            <a:extLst>
              <a:ext uri="{FF2B5EF4-FFF2-40B4-BE49-F238E27FC236}">
                <a16:creationId xmlns:a16="http://schemas.microsoft.com/office/drawing/2014/main" id="{EC31F998-C420-1040-A70F-A9BDF3B3CA27}"/>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8" name="TextBox 7">
            <a:extLst>
              <a:ext uri="{FF2B5EF4-FFF2-40B4-BE49-F238E27FC236}">
                <a16:creationId xmlns:a16="http://schemas.microsoft.com/office/drawing/2014/main" id="{577AEA3D-EBCD-4A44-BE98-BBA56D90DDCD}"/>
              </a:ext>
            </a:extLst>
          </p:cNvPr>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2</a:t>
            </a:r>
          </a:p>
        </p:txBody>
      </p:sp>
      <p:pic>
        <p:nvPicPr>
          <p:cNvPr id="9" name="Picture 2" descr="Image result for spotify logo">
            <a:extLst>
              <a:ext uri="{FF2B5EF4-FFF2-40B4-BE49-F238E27FC236}">
                <a16:creationId xmlns:a16="http://schemas.microsoft.com/office/drawing/2014/main" id="{76226A35-26C5-0D4B-B166-3889BCBB32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579" b="33420"/>
          <a:stretch/>
        </p:blipFill>
        <p:spPr bwMode="auto">
          <a:xfrm>
            <a:off x="6503698" y="-32017"/>
            <a:ext cx="2503709" cy="16250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7FEC044-7BA1-E545-B479-F2D343B51E1C}"/>
              </a:ext>
            </a:extLst>
          </p:cNvPr>
          <p:cNvPicPr>
            <a:picLocks noChangeAspect="1"/>
          </p:cNvPicPr>
          <p:nvPr/>
        </p:nvPicPr>
        <p:blipFill>
          <a:blip r:embed="rId5"/>
          <a:stretch>
            <a:fillRect/>
          </a:stretch>
        </p:blipFill>
        <p:spPr>
          <a:xfrm>
            <a:off x="9518545" y="831273"/>
            <a:ext cx="1972319" cy="761764"/>
          </a:xfrm>
          <a:prstGeom prst="rect">
            <a:avLst/>
          </a:prstGeom>
        </p:spPr>
      </p:pic>
    </p:spTree>
    <p:extLst>
      <p:ext uri="{BB962C8B-B14F-4D97-AF65-F5344CB8AC3E}">
        <p14:creationId xmlns:p14="http://schemas.microsoft.com/office/powerpoint/2010/main" val="3884937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Data</a:t>
            </a:r>
          </a:p>
        </p:txBody>
      </p:sp>
      <p:sp>
        <p:nvSpPr>
          <p:cNvPr id="4" name="Content Placeholder 3"/>
          <p:cNvSpPr>
            <a:spLocks noGrp="1"/>
          </p:cNvSpPr>
          <p:nvPr>
            <p:ph sz="half" idx="1"/>
          </p:nvPr>
        </p:nvSpPr>
        <p:spPr>
          <a:xfrm>
            <a:off x="838200" y="1825625"/>
            <a:ext cx="10515600" cy="4351338"/>
          </a:xfrm>
        </p:spPr>
        <p:txBody>
          <a:bodyPr/>
          <a:lstStyle/>
          <a:p>
            <a:r>
              <a:rPr lang="en-US" sz="2200" dirty="0"/>
              <a:t>Data: Billboard Hot 100 (4/13/19)</a:t>
            </a:r>
          </a:p>
          <a:p>
            <a:r>
              <a:rPr lang="en-US" sz="2200" dirty="0"/>
              <a:t>Type: HTML Semi-Structured Data</a:t>
            </a:r>
          </a:p>
          <a:p>
            <a:r>
              <a:rPr lang="en-US" sz="2200" dirty="0"/>
              <a:t>Description: top 100 high-ranking songs based on interactions with the song from track downloads, radio plays, and online streams </a:t>
            </a:r>
          </a:p>
          <a:p>
            <a:r>
              <a:rPr lang="en-US" sz="2200" dirty="0"/>
              <a:t>Columns: </a:t>
            </a:r>
          </a:p>
          <a:p>
            <a:pPr lvl="1"/>
            <a:r>
              <a:rPr lang="en-US" sz="1800" dirty="0"/>
              <a:t>Artist name</a:t>
            </a:r>
          </a:p>
          <a:p>
            <a:pPr lvl="1"/>
            <a:r>
              <a:rPr lang="en-US" sz="1800" dirty="0"/>
              <a:t>Track name</a:t>
            </a:r>
          </a:p>
          <a:p>
            <a:pPr lvl="1"/>
            <a:r>
              <a:rPr lang="en-US" sz="1800" dirty="0"/>
              <a:t>Rank </a:t>
            </a:r>
            <a:endParaRPr lang="en-US" dirty="0"/>
          </a:p>
        </p:txBody>
      </p:sp>
      <p:sp>
        <p:nvSpPr>
          <p:cNvPr id="6" name="TextBox 5"/>
          <p:cNvSpPr txBox="1"/>
          <p:nvPr/>
        </p:nvSpPr>
        <p:spPr>
          <a:xfrm>
            <a:off x="381000" y="6483304"/>
            <a:ext cx="3363100" cy="153888"/>
          </a:xfrm>
          <a:prstGeom prst="rect">
            <a:avLst/>
          </a:prstGeom>
          <a:noFill/>
        </p:spPr>
        <p:txBody>
          <a:bodyPr wrap="none" lIns="0" tIns="0" rIns="0" bIns="0" rtlCol="0">
            <a:spAutoFit/>
          </a:bodyPr>
          <a:lstStyle>
            <a:defPPr>
              <a:defRPr lang="en-US"/>
            </a:defPPr>
            <a:lvl1pPr>
              <a:defRPr sz="1400">
                <a:solidFill>
                  <a:srgbClr val="30353F"/>
                </a:solidFill>
              </a:defRPr>
            </a:lvl1pPr>
          </a:lstStyle>
          <a:p>
            <a:r>
              <a:rPr lang="en-US" sz="1000" dirty="0">
                <a:solidFill>
                  <a:schemeClr val="tx1"/>
                </a:solidFill>
              </a:rPr>
              <a:t>Source: </a:t>
            </a:r>
            <a:r>
              <a:rPr lang="en-US" sz="1000" dirty="0">
                <a:solidFill>
                  <a:schemeClr val="tx1"/>
                </a:solidFill>
                <a:hlinkClick r:id="rId3">
                  <a:extLst>
                    <a:ext uri="{A12FA001-AC4F-418D-AE19-62706E023703}">
                      <ahyp:hlinkClr xmlns:ahyp="http://schemas.microsoft.com/office/drawing/2018/hyperlinkcolor" val="tx"/>
                    </a:ext>
                  </a:extLst>
                </a:hlinkClick>
              </a:rPr>
              <a:t>https://www.billboard.com/charts/hot-100/2019-04-13</a:t>
            </a:r>
            <a:r>
              <a:rPr lang="en-US" sz="1000" dirty="0">
                <a:solidFill>
                  <a:schemeClr val="tx1"/>
                </a:solidFill>
              </a:rPr>
              <a:t> </a:t>
            </a:r>
          </a:p>
        </p:txBody>
      </p:sp>
      <p:sp>
        <p:nvSpPr>
          <p:cNvPr id="5" name="Freeform 19">
            <a:extLst>
              <a:ext uri="{FF2B5EF4-FFF2-40B4-BE49-F238E27FC236}">
                <a16:creationId xmlns:a16="http://schemas.microsoft.com/office/drawing/2014/main" id="{DC174698-C0FF-B244-B13C-F787B8F5B344}"/>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7" name="TextBox 6">
            <a:extLst>
              <a:ext uri="{FF2B5EF4-FFF2-40B4-BE49-F238E27FC236}">
                <a16:creationId xmlns:a16="http://schemas.microsoft.com/office/drawing/2014/main" id="{80A524E9-FCE3-A14A-9167-17B301451E8B}"/>
              </a:ext>
            </a:extLst>
          </p:cNvPr>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3</a:t>
            </a:r>
          </a:p>
        </p:txBody>
      </p:sp>
      <p:pic>
        <p:nvPicPr>
          <p:cNvPr id="3" name="Picture 2">
            <a:extLst>
              <a:ext uri="{FF2B5EF4-FFF2-40B4-BE49-F238E27FC236}">
                <a16:creationId xmlns:a16="http://schemas.microsoft.com/office/drawing/2014/main" id="{C9C04778-1706-0646-8E5D-56E74B792F56}"/>
              </a:ext>
            </a:extLst>
          </p:cNvPr>
          <p:cNvPicPr>
            <a:picLocks noChangeAspect="1"/>
          </p:cNvPicPr>
          <p:nvPr/>
        </p:nvPicPr>
        <p:blipFill>
          <a:blip r:embed="rId4"/>
          <a:stretch>
            <a:fillRect/>
          </a:stretch>
        </p:blipFill>
        <p:spPr>
          <a:xfrm>
            <a:off x="7363114" y="566784"/>
            <a:ext cx="3644900" cy="1905000"/>
          </a:xfrm>
          <a:prstGeom prst="rect">
            <a:avLst/>
          </a:prstGeom>
        </p:spPr>
      </p:pic>
      <p:pic>
        <p:nvPicPr>
          <p:cNvPr id="10" name="Picture 9">
            <a:extLst>
              <a:ext uri="{FF2B5EF4-FFF2-40B4-BE49-F238E27FC236}">
                <a16:creationId xmlns:a16="http://schemas.microsoft.com/office/drawing/2014/main" id="{024DF167-E9E5-F140-B03A-94F01D18A2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7785" y="3388591"/>
            <a:ext cx="5444723" cy="2923309"/>
          </a:xfrm>
          <a:prstGeom prst="rect">
            <a:avLst/>
          </a:prstGeom>
        </p:spPr>
      </p:pic>
    </p:spTree>
    <p:extLst>
      <p:ext uri="{BB962C8B-B14F-4D97-AF65-F5344CB8AC3E}">
        <p14:creationId xmlns:p14="http://schemas.microsoft.com/office/powerpoint/2010/main" val="2018021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Goals/Methods of Analysis</a:t>
            </a:r>
          </a:p>
        </p:txBody>
      </p:sp>
      <p:sp>
        <p:nvSpPr>
          <p:cNvPr id="3" name="Content Placeholder 2"/>
          <p:cNvSpPr>
            <a:spLocks noGrp="1"/>
          </p:cNvSpPr>
          <p:nvPr>
            <p:ph idx="1"/>
          </p:nvPr>
        </p:nvSpPr>
        <p:spPr/>
        <p:txBody>
          <a:bodyPr>
            <a:normAutofit/>
          </a:bodyPr>
          <a:lstStyle/>
          <a:p>
            <a:r>
              <a:rPr lang="en-US" sz="2400" dirty="0"/>
              <a:t>Understand </a:t>
            </a:r>
            <a:r>
              <a:rPr lang="en-US" sz="2400" b="1" dirty="0"/>
              <a:t>summary statistics and distribution </a:t>
            </a:r>
            <a:r>
              <a:rPr lang="en-US" sz="2400" dirty="0"/>
              <a:t>of all Spotify tracks by audio feature and popularity</a:t>
            </a:r>
          </a:p>
          <a:p>
            <a:r>
              <a:rPr lang="en-US" sz="2400" b="1" dirty="0"/>
              <a:t>Validate popularity of Spotify </a:t>
            </a:r>
            <a:r>
              <a:rPr lang="en-US" sz="2400" dirty="0"/>
              <a:t>tracks with external source Billboard Music Charts using match rate</a:t>
            </a:r>
          </a:p>
          <a:p>
            <a:r>
              <a:rPr lang="en-US" sz="2400" dirty="0"/>
              <a:t>Define and </a:t>
            </a:r>
            <a:r>
              <a:rPr lang="en-US" sz="2400" b="1" dirty="0"/>
              <a:t>compare relationships </a:t>
            </a:r>
            <a:r>
              <a:rPr lang="en-US" sz="2400" dirty="0"/>
              <a:t>amongst audio features and popularity using correlations</a:t>
            </a:r>
          </a:p>
          <a:p>
            <a:r>
              <a:rPr lang="en-US" sz="2400" dirty="0"/>
              <a:t>Compare audio features averages by </a:t>
            </a:r>
            <a:r>
              <a:rPr lang="en-US" sz="2400" b="1" dirty="0"/>
              <a:t>bucketed popularity types </a:t>
            </a:r>
            <a:r>
              <a:rPr lang="en-US" sz="2400" dirty="0"/>
              <a:t>to discover trends amongst the types</a:t>
            </a:r>
          </a:p>
          <a:p>
            <a:r>
              <a:rPr lang="en-US" sz="2400" dirty="0"/>
              <a:t>Find best </a:t>
            </a:r>
            <a:r>
              <a:rPr lang="en-US" sz="2400" b="1" dirty="0"/>
              <a:t>classification model </a:t>
            </a:r>
            <a:r>
              <a:rPr lang="en-US" sz="2400" dirty="0"/>
              <a:t>to predict popularity type using audio features </a:t>
            </a:r>
          </a:p>
          <a:p>
            <a:endParaRPr lang="en-US" sz="2400" dirty="0"/>
          </a:p>
          <a:p>
            <a:endParaRPr lang="en-US" sz="2400" dirty="0"/>
          </a:p>
          <a:p>
            <a:endParaRPr lang="en-US" sz="2400" dirty="0"/>
          </a:p>
        </p:txBody>
      </p:sp>
      <p:sp>
        <p:nvSpPr>
          <p:cNvPr id="4" name="Freeform 19">
            <a:extLst>
              <a:ext uri="{FF2B5EF4-FFF2-40B4-BE49-F238E27FC236}">
                <a16:creationId xmlns:a16="http://schemas.microsoft.com/office/drawing/2014/main" id="{0DADC562-A4B9-694E-BE0E-E0A0B80C40B0}"/>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6" name="TextBox 5">
            <a:extLst>
              <a:ext uri="{FF2B5EF4-FFF2-40B4-BE49-F238E27FC236}">
                <a16:creationId xmlns:a16="http://schemas.microsoft.com/office/drawing/2014/main" id="{F0D7AEDB-4AC0-9B47-AC02-71A97E5D1622}"/>
              </a:ext>
            </a:extLst>
          </p:cNvPr>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4</a:t>
            </a:r>
          </a:p>
        </p:txBody>
      </p:sp>
    </p:spTree>
    <p:extLst>
      <p:ext uri="{BB962C8B-B14F-4D97-AF65-F5344CB8AC3E}">
        <p14:creationId xmlns:p14="http://schemas.microsoft.com/office/powerpoint/2010/main" val="1169443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Program Description</a:t>
            </a:r>
          </a:p>
        </p:txBody>
      </p:sp>
      <p:sp>
        <p:nvSpPr>
          <p:cNvPr id="3" name="Content Placeholder 2"/>
          <p:cNvSpPr>
            <a:spLocks noGrp="1"/>
          </p:cNvSpPr>
          <p:nvPr>
            <p:ph idx="1"/>
          </p:nvPr>
        </p:nvSpPr>
        <p:spPr/>
        <p:txBody>
          <a:bodyPr>
            <a:normAutofit fontScale="55000" lnSpcReduction="20000"/>
          </a:bodyPr>
          <a:lstStyle/>
          <a:p>
            <a:pPr marL="0" indent="0">
              <a:buNone/>
            </a:pPr>
            <a:r>
              <a:rPr lang="en-US" b="1" dirty="0"/>
              <a:t>Part 1)  Spotify Dataset</a:t>
            </a:r>
          </a:p>
          <a:p>
            <a:r>
              <a:rPr lang="en-US" dirty="0"/>
              <a:t>Data: Import Spotify dataset into pandas </a:t>
            </a:r>
            <a:r>
              <a:rPr lang="en-US" dirty="0" err="1"/>
              <a:t>dataframe</a:t>
            </a:r>
            <a:endParaRPr lang="en-US" dirty="0"/>
          </a:p>
          <a:p>
            <a:r>
              <a:rPr lang="en-US" dirty="0"/>
              <a:t>Data Processing: Renaming column fields, replacing missing values with the mean, and conforming string data type fields for </a:t>
            </a:r>
            <a:r>
              <a:rPr lang="en-US" dirty="0" err="1"/>
              <a:t>artist_name</a:t>
            </a:r>
            <a:r>
              <a:rPr lang="en-US" dirty="0"/>
              <a:t> and </a:t>
            </a:r>
            <a:r>
              <a:rPr lang="en-US" dirty="0" err="1"/>
              <a:t>track_name</a:t>
            </a:r>
            <a:r>
              <a:rPr lang="en-US" dirty="0"/>
              <a:t> using lowercase string function</a:t>
            </a:r>
          </a:p>
          <a:p>
            <a:r>
              <a:rPr lang="en-US" dirty="0"/>
              <a:t>Create Outputs: summary statistics output, histogram charts, and correlation matrix heatmap </a:t>
            </a:r>
          </a:p>
          <a:p>
            <a:r>
              <a:rPr lang="en-US" dirty="0"/>
              <a:t>Create Popularity Types: popular, average, and </a:t>
            </a:r>
            <a:r>
              <a:rPr lang="en-US" dirty="0" err="1"/>
              <a:t>less_popular</a:t>
            </a:r>
            <a:r>
              <a:rPr lang="en-US" dirty="0"/>
              <a:t> based on the popularity score by adding a new column to Spotify </a:t>
            </a:r>
            <a:r>
              <a:rPr lang="en-US" dirty="0" err="1"/>
              <a:t>dataframe</a:t>
            </a:r>
            <a:r>
              <a:rPr lang="en-US" dirty="0"/>
              <a:t> and then summarizes all the audio features using describe() function</a:t>
            </a:r>
          </a:p>
          <a:p>
            <a:pPr marL="0" indent="0">
              <a:buNone/>
            </a:pPr>
            <a:r>
              <a:rPr lang="en-US" b="1" dirty="0"/>
              <a:t>Part 2) </a:t>
            </a:r>
            <a:r>
              <a:rPr lang="en-US" b="1" dirty="0" err="1"/>
              <a:t>Webscraping</a:t>
            </a:r>
            <a:r>
              <a:rPr lang="en-US" b="1" dirty="0"/>
              <a:t> &amp; Using Supporting Data</a:t>
            </a:r>
          </a:p>
          <a:p>
            <a:r>
              <a:rPr lang="en-US" dirty="0"/>
              <a:t>Data: Retrieve from the html link to get the Billboard Hot 100 Music Chart, getting the artist name, track name, and rank on the charts into three separate lists, which is then combined into a single pandas </a:t>
            </a:r>
            <a:r>
              <a:rPr lang="en-US" dirty="0" err="1"/>
              <a:t>dataframe</a:t>
            </a:r>
            <a:endParaRPr lang="en-US" dirty="0"/>
          </a:p>
          <a:p>
            <a:r>
              <a:rPr lang="en-US" dirty="0"/>
              <a:t>Data Processing: conform artist name and track name to those in the Spotify dataset, using lower case string function and manually replacing values. </a:t>
            </a:r>
          </a:p>
          <a:p>
            <a:r>
              <a:rPr lang="en-US" dirty="0"/>
              <a:t>Create Output: create new </a:t>
            </a:r>
            <a:r>
              <a:rPr lang="en-US" dirty="0" err="1"/>
              <a:t>dataframe</a:t>
            </a:r>
            <a:r>
              <a:rPr lang="en-US" dirty="0"/>
              <a:t> for top 100 popular Spotify tracks and merge with Billboard </a:t>
            </a:r>
            <a:r>
              <a:rPr lang="en-US" dirty="0" err="1"/>
              <a:t>dataframe</a:t>
            </a:r>
            <a:r>
              <a:rPr lang="en-US" dirty="0"/>
              <a:t>, keeping all records of the top 100 popular Spotify songs</a:t>
            </a:r>
          </a:p>
          <a:p>
            <a:pPr marL="0" indent="0">
              <a:buNone/>
            </a:pPr>
            <a:r>
              <a:rPr lang="en-US" b="1" dirty="0"/>
              <a:t>Part 3) Modeling </a:t>
            </a:r>
          </a:p>
          <a:p>
            <a:r>
              <a:rPr lang="en-US" dirty="0"/>
              <a:t>Execute 5 different classification algorithms using the Y variable as the popularity attribute type and the X variables as the audio features and prints out the accuracy for each model</a:t>
            </a: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p:txBody>
      </p:sp>
      <p:sp>
        <p:nvSpPr>
          <p:cNvPr id="4" name="Freeform 19">
            <a:extLst>
              <a:ext uri="{FF2B5EF4-FFF2-40B4-BE49-F238E27FC236}">
                <a16:creationId xmlns:a16="http://schemas.microsoft.com/office/drawing/2014/main" id="{0DADC562-A4B9-694E-BE0E-E0A0B80C40B0}"/>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6" name="TextBox 5">
            <a:extLst>
              <a:ext uri="{FF2B5EF4-FFF2-40B4-BE49-F238E27FC236}">
                <a16:creationId xmlns:a16="http://schemas.microsoft.com/office/drawing/2014/main" id="{F0D7AEDB-4AC0-9B47-AC02-71A97E5D1622}"/>
              </a:ext>
            </a:extLst>
          </p:cNvPr>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4</a:t>
            </a:r>
          </a:p>
        </p:txBody>
      </p:sp>
    </p:spTree>
    <p:extLst>
      <p:ext uri="{BB962C8B-B14F-4D97-AF65-F5344CB8AC3E}">
        <p14:creationId xmlns:p14="http://schemas.microsoft.com/office/powerpoint/2010/main" val="1151066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600774728"/>
              </p:ext>
            </p:extLst>
          </p:nvPr>
        </p:nvGraphicFramePr>
        <p:xfrm>
          <a:off x="1181197" y="2372038"/>
          <a:ext cx="10499165" cy="4081431"/>
        </p:xfrm>
        <a:graphic>
          <a:graphicData uri="http://schemas.openxmlformats.org/drawingml/2006/table">
            <a:tbl>
              <a:tblPr firstRow="1" bandRow="1">
                <a:tableStyleId>{5940675A-B579-460E-94D1-54222C63F5DA}</a:tableStyleId>
              </a:tblPr>
              <a:tblGrid>
                <a:gridCol w="2099833">
                  <a:extLst>
                    <a:ext uri="{9D8B030D-6E8A-4147-A177-3AD203B41FA5}">
                      <a16:colId xmlns:a16="http://schemas.microsoft.com/office/drawing/2014/main" val="20000"/>
                    </a:ext>
                  </a:extLst>
                </a:gridCol>
                <a:gridCol w="2099833">
                  <a:extLst>
                    <a:ext uri="{9D8B030D-6E8A-4147-A177-3AD203B41FA5}">
                      <a16:colId xmlns:a16="http://schemas.microsoft.com/office/drawing/2014/main" val="3751101545"/>
                    </a:ext>
                  </a:extLst>
                </a:gridCol>
                <a:gridCol w="2099833">
                  <a:extLst>
                    <a:ext uri="{9D8B030D-6E8A-4147-A177-3AD203B41FA5}">
                      <a16:colId xmlns:a16="http://schemas.microsoft.com/office/drawing/2014/main" val="20001"/>
                    </a:ext>
                  </a:extLst>
                </a:gridCol>
                <a:gridCol w="2099833">
                  <a:extLst>
                    <a:ext uri="{9D8B030D-6E8A-4147-A177-3AD203B41FA5}">
                      <a16:colId xmlns:a16="http://schemas.microsoft.com/office/drawing/2014/main" val="20002"/>
                    </a:ext>
                  </a:extLst>
                </a:gridCol>
                <a:gridCol w="2099833">
                  <a:extLst>
                    <a:ext uri="{9D8B030D-6E8A-4147-A177-3AD203B41FA5}">
                      <a16:colId xmlns:a16="http://schemas.microsoft.com/office/drawing/2014/main" val="20003"/>
                    </a:ext>
                  </a:extLst>
                </a:gridCol>
              </a:tblGrid>
              <a:tr h="1360477">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360477">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360477">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grpSp>
        <p:nvGrpSpPr>
          <p:cNvPr id="61" name="Group 60" descr="This is an icon of a chart. "/>
          <p:cNvGrpSpPr/>
          <p:nvPr/>
        </p:nvGrpSpPr>
        <p:grpSpPr>
          <a:xfrm>
            <a:off x="9274993" y="4204429"/>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5</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4100" name="Picture 4" descr="https://lh5.googleusercontent.com/yATaCtVqHFE6Y07UQH2zXfpS45nCSgUQiiGKSfF6NtEW0_sRTGjsjOhyOlQzj4kaJB7PQMJs-OBiTgoPQOWFdL_eL9cMmEXp9tQNxZKkYhvS-oYXnGaZAvinzkZwqzh6kNjPWKG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56" y="1668167"/>
            <a:ext cx="2706992" cy="2007692"/>
          </a:xfrm>
          <a:prstGeom prst="rect">
            <a:avLst/>
          </a:prstGeom>
          <a:ln>
            <a:noFill/>
          </a:ln>
          <a:effectLst>
            <a:outerShdw blurRad="254000" dir="2700000" algn="tl" rotWithShape="0">
              <a:srgbClr val="333333">
                <a:alpha val="36000"/>
              </a:srgbClr>
            </a:outerShdw>
          </a:effectLst>
          <a:extLst>
            <a:ext uri="{909E8E84-426E-40DD-AFC4-6F175D3DCCD1}">
              <a14:hiddenFill xmlns:a14="http://schemas.microsoft.com/office/drawing/2010/main">
                <a:solidFill>
                  <a:srgbClr val="FFFFFF"/>
                </a:solidFill>
              </a14:hiddenFill>
            </a:ext>
          </a:extLst>
        </p:spPr>
      </p:pic>
      <p:pic>
        <p:nvPicPr>
          <p:cNvPr id="4102" name="Picture 6" descr="https://lh4.googleusercontent.com/9wiN9h2YNNwndRBtM5L5m4GLJqFn8GnZ5LBIuExadTmpIu4MU3ETRugnAK4QEY5pgxWfI0XblpiKuKIljVlxlWtg1kpZQWHjEB6URrv_g1httQZjkSdJleKkLp2lCNCPv41xV_4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825" y="1613409"/>
            <a:ext cx="1921711" cy="127139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lh4.googleusercontent.com/QYb5JFYTIpkdBnDwnIBANkixkDGd7CUuhQx3MZRkgptr6UwO4ogxOesX5z0fH0x3rMdr2P_YuYEmnGp11IGReZSfUCyOrmHGnb8W3rMgzyNDVrZoW5QqFy6aJiEqFtLZOAmjykz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4961" y="4303312"/>
            <a:ext cx="1828650" cy="120492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lh5.googleusercontent.com/qEpS0IuUOLBgLOA6hs4gQ20jMFXIWJVSHUKtmGijhNKwZahS7Ghttj5JdLWRuGhqWvxae01XNiCVPVVO_snfTmrbb1lzA1W6puxd2luOyryrpztUdlqKLnX_J4wM8kODfXCo9jwz"/>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6480" y="2916524"/>
            <a:ext cx="1917465" cy="126869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lh5.googleusercontent.com/2u1j5r41HYngwGilx8gYuNptO1FKFLJyGuFDusgDDjm0qnXC-2eT2YSjJvwu9zl2QkuxWOxPqjgPcksEQuzMRem8ik_IIeUZhrnDBmcxSHRwzQ8PCzLdoZ_D2e53AUma8A4kU_H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4759" y="1568628"/>
            <a:ext cx="1915909" cy="1366501"/>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s://lh4.googleusercontent.com/CXQNUuKDT-uyovZsxDdfvYWttB1K60YWic63Ta0jdyIptLq4Yft-rhvr5spTywovuJteHuismBIUpNO_6RO9Kbl4MooqS1fuZck1P3IprCP2atwjushIKLJFzftBBmSF5pvrTWp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1686" y="2950010"/>
            <a:ext cx="1916348" cy="126968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lh6.googleusercontent.com/bepGo_yf1NKKSFugHznOyXkuo1i3uMNQR2IFU3vZfeDcQosLX5lm0dzAQbolCtp-1BUoAHrR9j01M1XgMClN9u6Bo7eV00maqzZDz5k9g3uZYUDGzZOF9XwPGk1yWxTkOAeWGF_I"/>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4490" y="2962290"/>
            <a:ext cx="1871543" cy="1245119"/>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var/folders/c3/1gznvtsj4b9104gwblbp4h1h0000gn/T/com.microsoft.Word/Content.MSO/2965964.t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8986" y="1597299"/>
            <a:ext cx="1932146" cy="1274035"/>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var/folders/c3/1gznvtsj4b9104gwblbp4h1h0000gn/T/com.microsoft.Word/Content.MSO/475A5912.t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1171" y="2935126"/>
            <a:ext cx="1764209" cy="1275332"/>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https://lh3.googleusercontent.com/0GMu5dGmE3pro8_YhW8gL5KGFr-rpsZRHGqwCH70L9YIyZ0CI_er_fnGov2dcMkQepVW7GuRXvMjW070jONWE7gSI4AVDrGGZ6Cqvpxt_lIxQWSZycyzo936N0MJaxDQ-pBoq6D_"/>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27109" y="1553991"/>
            <a:ext cx="1906811" cy="1261542"/>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descr="https://lh4.googleusercontent.com/JJTEKzyWSMEm3Npp-PP1QEdBbptNxd6SA4kNqAuVOKlqZ_A2oRGsK4NKYvNf36fUVrPlo4o3WbMVEeTitvNEElkdRn05t6NbT-CALoIBrKiYkM5aZHzrnZeTIyKhoTvaKgW-9_G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35376" y="4280419"/>
            <a:ext cx="1917443" cy="1258554"/>
          </a:xfrm>
          <a:prstGeom prst="rect">
            <a:avLst/>
          </a:prstGeom>
          <a:noFill/>
          <a:extLst>
            <a:ext uri="{909E8E84-426E-40DD-AFC4-6F175D3DCCD1}">
              <a14:hiddenFill xmlns:a14="http://schemas.microsoft.com/office/drawing/2010/main">
                <a:solidFill>
                  <a:srgbClr val="FFFFFF"/>
                </a:solidFill>
              </a14:hiddenFill>
            </a:ext>
          </a:extLst>
        </p:spPr>
      </p:pic>
      <p:pic>
        <p:nvPicPr>
          <p:cNvPr id="4126" name="Picture 30" descr="https://lh3.googleusercontent.com/LX3lQS6L99MD43H47lJVEfbr2NLnR1H0pvcLPrCdALQSsRByzro5H-3Tia1fJWYDeyA6RNHbkwjlbO06M-y6bfFvmRyIIXoUccT3jN2-dmKYGJB5qHKRT2COASM_7LKkhgDh-Lhj"/>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27341" y="4254114"/>
            <a:ext cx="1924481" cy="1243618"/>
          </a:xfrm>
          <a:prstGeom prst="rect">
            <a:avLst/>
          </a:prstGeom>
          <a:noFill/>
          <a:extLst>
            <a:ext uri="{909E8E84-426E-40DD-AFC4-6F175D3DCCD1}">
              <a14:hiddenFill xmlns:a14="http://schemas.microsoft.com/office/drawing/2010/main">
                <a:solidFill>
                  <a:srgbClr val="FFFFFF"/>
                </a:solidFill>
              </a14:hiddenFill>
            </a:ext>
          </a:extLst>
        </p:spPr>
      </p:pic>
      <p:pic>
        <p:nvPicPr>
          <p:cNvPr id="4128" name="Picture 32" descr="https://lh5.googleusercontent.com/SJorudLPvrD91DffhvG8YjGoELqIAUIXb8bG6QhMD2Xp6-Avy_65qd0q0Ftj6nhvN-Pjm6ctNsl51zcptgi8WVBL1zwgcCUGZX51VKpv5QheYN1NrqLDTzcRKlySDh6tGVuA7f4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45941" y="4257212"/>
            <a:ext cx="1866987" cy="1212579"/>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DCD843C5-0DBD-4721-ACAD-288CC256EF82}"/>
              </a:ext>
            </a:extLst>
          </p:cNvPr>
          <p:cNvSpPr txBox="1"/>
          <p:nvPr/>
        </p:nvSpPr>
        <p:spPr>
          <a:xfrm>
            <a:off x="665018" y="155075"/>
            <a:ext cx="10727247" cy="1107996"/>
          </a:xfrm>
          <a:prstGeom prst="rect">
            <a:avLst/>
          </a:prstGeom>
          <a:noFill/>
        </p:spPr>
        <p:txBody>
          <a:bodyPr wrap="square" lIns="0" tIns="0" rIns="0" bIns="0" rtlCol="0">
            <a:spAutoFit/>
          </a:bodyPr>
          <a:lstStyle/>
          <a:p>
            <a:pPr>
              <a:tabLst>
                <a:tab pos="347663" algn="l"/>
              </a:tabLst>
            </a:pPr>
            <a:r>
              <a:rPr lang="en-US" sz="3600" dirty="0">
                <a:solidFill>
                  <a:srgbClr val="30353F"/>
                </a:solidFill>
                <a:latin typeface="+mj-lt"/>
              </a:rPr>
              <a:t>What’s the distribution and summary statistics of Spotify popularity and audio features?</a:t>
            </a:r>
          </a:p>
        </p:txBody>
      </p:sp>
      <p:sp>
        <p:nvSpPr>
          <p:cNvPr id="4" name="TextBox 3"/>
          <p:cNvSpPr txBox="1"/>
          <p:nvPr/>
        </p:nvSpPr>
        <p:spPr>
          <a:xfrm>
            <a:off x="653437" y="5957410"/>
            <a:ext cx="10872234" cy="738664"/>
          </a:xfrm>
          <a:prstGeom prst="rect">
            <a:avLst/>
          </a:prstGeom>
          <a:solidFill>
            <a:schemeClr val="bg1">
              <a:lumMod val="95000"/>
            </a:schemeClr>
          </a:solidFill>
        </p:spPr>
        <p:txBody>
          <a:bodyPr wrap="square" rtlCol="0">
            <a:spAutoFit/>
          </a:bodyPr>
          <a:lstStyle/>
          <a:p>
            <a:r>
              <a:rPr lang="en-US" sz="1400" b="1" dirty="0"/>
              <a:t>Program:</a:t>
            </a:r>
            <a:r>
              <a:rPr lang="en-US" sz="1400" dirty="0"/>
              <a:t> Used pandas describe() function for summary statistics and </a:t>
            </a:r>
            <a:r>
              <a:rPr lang="en-US" sz="1400" dirty="0" err="1"/>
              <a:t>matplot</a:t>
            </a:r>
            <a:r>
              <a:rPr lang="en-US" sz="1400" dirty="0"/>
              <a:t> for histogram</a:t>
            </a:r>
          </a:p>
          <a:p>
            <a:r>
              <a:rPr lang="en-US" sz="1400" b="1" dirty="0"/>
              <a:t>Observations:  </a:t>
            </a:r>
            <a:r>
              <a:rPr lang="en-US" sz="1400" dirty="0"/>
              <a:t>Popularity is skewed to the right with less number of tracks with high scores. Less variation in Mode, Time Signature, and Duration since there are limited values. Tracks in the dataset are mostly recorded music and not live recording, audio books, podcasts, or speeches</a:t>
            </a:r>
          </a:p>
        </p:txBody>
      </p:sp>
      <p:pic>
        <p:nvPicPr>
          <p:cNvPr id="5" name="Picture 4">
            <a:extLst>
              <a:ext uri="{FF2B5EF4-FFF2-40B4-BE49-F238E27FC236}">
                <a16:creationId xmlns:a16="http://schemas.microsoft.com/office/drawing/2014/main" id="{9E424995-125A-3B47-B467-362C3F748FB0}"/>
              </a:ext>
            </a:extLst>
          </p:cNvPr>
          <p:cNvPicPr>
            <a:picLocks noChangeAspect="1"/>
          </p:cNvPicPr>
          <p:nvPr/>
        </p:nvPicPr>
        <p:blipFill>
          <a:blip r:embed="rId15"/>
          <a:stretch>
            <a:fillRect/>
          </a:stretch>
        </p:blipFill>
        <p:spPr>
          <a:xfrm>
            <a:off x="3274110" y="4257212"/>
            <a:ext cx="1969361" cy="1297127"/>
          </a:xfrm>
          <a:prstGeom prst="rect">
            <a:avLst/>
          </a:prstGeom>
        </p:spPr>
      </p:pic>
      <p:sp>
        <p:nvSpPr>
          <p:cNvPr id="6" name="TextBox 5">
            <a:extLst>
              <a:ext uri="{FF2B5EF4-FFF2-40B4-BE49-F238E27FC236}">
                <a16:creationId xmlns:a16="http://schemas.microsoft.com/office/drawing/2014/main" id="{552E4837-43D4-E642-A069-189FE8495D93}"/>
              </a:ext>
            </a:extLst>
          </p:cNvPr>
          <p:cNvSpPr txBox="1"/>
          <p:nvPr/>
        </p:nvSpPr>
        <p:spPr>
          <a:xfrm>
            <a:off x="1750741" y="1751886"/>
            <a:ext cx="623455" cy="215444"/>
          </a:xfrm>
          <a:prstGeom prst="rect">
            <a:avLst/>
          </a:prstGeom>
          <a:noFill/>
        </p:spPr>
        <p:txBody>
          <a:bodyPr wrap="square" rtlCol="0">
            <a:spAutoFit/>
          </a:bodyPr>
          <a:lstStyle/>
          <a:p>
            <a:r>
              <a:rPr lang="en-US" sz="800" dirty="0"/>
              <a:t>Mean = 24</a:t>
            </a:r>
          </a:p>
        </p:txBody>
      </p:sp>
      <p:sp>
        <p:nvSpPr>
          <p:cNvPr id="29" name="TextBox 28">
            <a:extLst>
              <a:ext uri="{FF2B5EF4-FFF2-40B4-BE49-F238E27FC236}">
                <a16:creationId xmlns:a16="http://schemas.microsoft.com/office/drawing/2014/main" id="{5EB8FBD6-5CA4-C240-880D-495F933FD994}"/>
              </a:ext>
            </a:extLst>
          </p:cNvPr>
          <p:cNvSpPr txBox="1"/>
          <p:nvPr/>
        </p:nvSpPr>
        <p:spPr>
          <a:xfrm>
            <a:off x="4089154" y="1616804"/>
            <a:ext cx="759938" cy="215444"/>
          </a:xfrm>
          <a:prstGeom prst="rect">
            <a:avLst/>
          </a:prstGeom>
          <a:noFill/>
        </p:spPr>
        <p:txBody>
          <a:bodyPr wrap="square" rtlCol="0">
            <a:spAutoFit/>
          </a:bodyPr>
          <a:lstStyle/>
          <a:p>
            <a:r>
              <a:rPr lang="en-US" sz="800" dirty="0"/>
              <a:t>Mean = -10</a:t>
            </a:r>
          </a:p>
        </p:txBody>
      </p:sp>
      <p:sp>
        <p:nvSpPr>
          <p:cNvPr id="31" name="TextBox 30">
            <a:extLst>
              <a:ext uri="{FF2B5EF4-FFF2-40B4-BE49-F238E27FC236}">
                <a16:creationId xmlns:a16="http://schemas.microsoft.com/office/drawing/2014/main" id="{B829CE2D-DC3F-284B-8ED6-DD3C67812C08}"/>
              </a:ext>
            </a:extLst>
          </p:cNvPr>
          <p:cNvSpPr txBox="1"/>
          <p:nvPr/>
        </p:nvSpPr>
        <p:spPr>
          <a:xfrm>
            <a:off x="3731351" y="2999406"/>
            <a:ext cx="759938" cy="215444"/>
          </a:xfrm>
          <a:prstGeom prst="rect">
            <a:avLst/>
          </a:prstGeom>
          <a:noFill/>
        </p:spPr>
        <p:txBody>
          <a:bodyPr wrap="square" rtlCol="0">
            <a:spAutoFit/>
          </a:bodyPr>
          <a:lstStyle/>
          <a:p>
            <a:r>
              <a:rPr lang="en-US" sz="800" dirty="0"/>
              <a:t>Mean = 0.58</a:t>
            </a:r>
          </a:p>
        </p:txBody>
      </p:sp>
      <p:sp>
        <p:nvSpPr>
          <p:cNvPr id="32" name="TextBox 31">
            <a:extLst>
              <a:ext uri="{FF2B5EF4-FFF2-40B4-BE49-F238E27FC236}">
                <a16:creationId xmlns:a16="http://schemas.microsoft.com/office/drawing/2014/main" id="{A6F56306-0806-0F44-8DB3-6E58F087010D}"/>
              </a:ext>
            </a:extLst>
          </p:cNvPr>
          <p:cNvSpPr txBox="1"/>
          <p:nvPr/>
        </p:nvSpPr>
        <p:spPr>
          <a:xfrm>
            <a:off x="6245343" y="1652730"/>
            <a:ext cx="759938" cy="215444"/>
          </a:xfrm>
          <a:prstGeom prst="rect">
            <a:avLst/>
          </a:prstGeom>
          <a:noFill/>
        </p:spPr>
        <p:txBody>
          <a:bodyPr wrap="square" rtlCol="0">
            <a:spAutoFit/>
          </a:bodyPr>
          <a:lstStyle/>
          <a:p>
            <a:r>
              <a:rPr lang="en-US" sz="800" dirty="0"/>
              <a:t>Mean = 0.22</a:t>
            </a:r>
          </a:p>
        </p:txBody>
      </p:sp>
      <p:sp>
        <p:nvSpPr>
          <p:cNvPr id="34" name="TextBox 33">
            <a:extLst>
              <a:ext uri="{FF2B5EF4-FFF2-40B4-BE49-F238E27FC236}">
                <a16:creationId xmlns:a16="http://schemas.microsoft.com/office/drawing/2014/main" id="{14C36D20-EC3F-A544-9D39-E574CC929B6F}"/>
              </a:ext>
            </a:extLst>
          </p:cNvPr>
          <p:cNvSpPr txBox="1"/>
          <p:nvPr/>
        </p:nvSpPr>
        <p:spPr>
          <a:xfrm>
            <a:off x="5868506" y="3007954"/>
            <a:ext cx="759938" cy="215444"/>
          </a:xfrm>
          <a:prstGeom prst="rect">
            <a:avLst/>
          </a:prstGeom>
          <a:noFill/>
        </p:spPr>
        <p:txBody>
          <a:bodyPr wrap="square" rtlCol="0">
            <a:spAutoFit/>
          </a:bodyPr>
          <a:lstStyle/>
          <a:p>
            <a:r>
              <a:rPr lang="en-US" sz="800" dirty="0"/>
              <a:t>Mean = 0.57</a:t>
            </a:r>
          </a:p>
        </p:txBody>
      </p:sp>
      <p:sp>
        <p:nvSpPr>
          <p:cNvPr id="35" name="TextBox 34">
            <a:extLst>
              <a:ext uri="{FF2B5EF4-FFF2-40B4-BE49-F238E27FC236}">
                <a16:creationId xmlns:a16="http://schemas.microsoft.com/office/drawing/2014/main" id="{F8E47D32-D5BB-0345-B750-AB7893C9B487}"/>
              </a:ext>
            </a:extLst>
          </p:cNvPr>
          <p:cNvSpPr txBox="1"/>
          <p:nvPr/>
        </p:nvSpPr>
        <p:spPr>
          <a:xfrm>
            <a:off x="4083022" y="4295155"/>
            <a:ext cx="759938" cy="215444"/>
          </a:xfrm>
          <a:prstGeom prst="rect">
            <a:avLst/>
          </a:prstGeom>
          <a:noFill/>
        </p:spPr>
        <p:txBody>
          <a:bodyPr wrap="square" rtlCol="0">
            <a:spAutoFit/>
          </a:bodyPr>
          <a:lstStyle/>
          <a:p>
            <a:r>
              <a:rPr lang="en-US" sz="800" dirty="0"/>
              <a:t>Mean = 0.34</a:t>
            </a:r>
          </a:p>
        </p:txBody>
      </p:sp>
      <p:sp>
        <p:nvSpPr>
          <p:cNvPr id="36" name="TextBox 35">
            <a:extLst>
              <a:ext uri="{FF2B5EF4-FFF2-40B4-BE49-F238E27FC236}">
                <a16:creationId xmlns:a16="http://schemas.microsoft.com/office/drawing/2014/main" id="{0F741727-8515-C043-83FE-6C043A6C58F7}"/>
              </a:ext>
            </a:extLst>
          </p:cNvPr>
          <p:cNvSpPr txBox="1"/>
          <p:nvPr/>
        </p:nvSpPr>
        <p:spPr>
          <a:xfrm>
            <a:off x="6228880" y="4340312"/>
            <a:ext cx="759938" cy="215444"/>
          </a:xfrm>
          <a:prstGeom prst="rect">
            <a:avLst/>
          </a:prstGeom>
          <a:noFill/>
        </p:spPr>
        <p:txBody>
          <a:bodyPr wrap="square" rtlCol="0">
            <a:spAutoFit/>
          </a:bodyPr>
          <a:lstStyle/>
          <a:p>
            <a:r>
              <a:rPr lang="en-US" sz="800" dirty="0"/>
              <a:t>Mean = 0.11</a:t>
            </a:r>
          </a:p>
        </p:txBody>
      </p:sp>
      <p:sp>
        <p:nvSpPr>
          <p:cNvPr id="37" name="TextBox 36">
            <a:extLst>
              <a:ext uri="{FF2B5EF4-FFF2-40B4-BE49-F238E27FC236}">
                <a16:creationId xmlns:a16="http://schemas.microsoft.com/office/drawing/2014/main" id="{9F45A80E-5D80-9547-A9C0-13EEF9382AF9}"/>
              </a:ext>
            </a:extLst>
          </p:cNvPr>
          <p:cNvSpPr txBox="1"/>
          <p:nvPr/>
        </p:nvSpPr>
        <p:spPr>
          <a:xfrm>
            <a:off x="8737043" y="1581119"/>
            <a:ext cx="759938" cy="215444"/>
          </a:xfrm>
          <a:prstGeom prst="rect">
            <a:avLst/>
          </a:prstGeom>
          <a:noFill/>
        </p:spPr>
        <p:txBody>
          <a:bodyPr wrap="square" rtlCol="0">
            <a:spAutoFit/>
          </a:bodyPr>
          <a:lstStyle/>
          <a:p>
            <a:r>
              <a:rPr lang="en-US" sz="800" dirty="0"/>
              <a:t>Mean = 0.44</a:t>
            </a:r>
          </a:p>
        </p:txBody>
      </p:sp>
      <p:sp>
        <p:nvSpPr>
          <p:cNvPr id="38" name="TextBox 37">
            <a:extLst>
              <a:ext uri="{FF2B5EF4-FFF2-40B4-BE49-F238E27FC236}">
                <a16:creationId xmlns:a16="http://schemas.microsoft.com/office/drawing/2014/main" id="{F8493842-8EFE-8E4A-819B-80B855C09085}"/>
              </a:ext>
            </a:extLst>
          </p:cNvPr>
          <p:cNvSpPr txBox="1"/>
          <p:nvPr/>
        </p:nvSpPr>
        <p:spPr>
          <a:xfrm>
            <a:off x="8737043" y="2965892"/>
            <a:ext cx="759938" cy="215444"/>
          </a:xfrm>
          <a:prstGeom prst="rect">
            <a:avLst/>
          </a:prstGeom>
          <a:noFill/>
        </p:spPr>
        <p:txBody>
          <a:bodyPr wrap="square" rtlCol="0">
            <a:spAutoFit/>
          </a:bodyPr>
          <a:lstStyle/>
          <a:p>
            <a:r>
              <a:rPr lang="en-US" sz="800" dirty="0"/>
              <a:t>Mean = 119</a:t>
            </a:r>
          </a:p>
        </p:txBody>
      </p:sp>
      <p:sp>
        <p:nvSpPr>
          <p:cNvPr id="39" name="TextBox 38">
            <a:extLst>
              <a:ext uri="{FF2B5EF4-FFF2-40B4-BE49-F238E27FC236}">
                <a16:creationId xmlns:a16="http://schemas.microsoft.com/office/drawing/2014/main" id="{9A8DF5BC-3E50-134C-94FE-7FE922C6B2D4}"/>
              </a:ext>
            </a:extLst>
          </p:cNvPr>
          <p:cNvSpPr txBox="1"/>
          <p:nvPr/>
        </p:nvSpPr>
        <p:spPr>
          <a:xfrm>
            <a:off x="8665872" y="4364843"/>
            <a:ext cx="759938" cy="215444"/>
          </a:xfrm>
          <a:prstGeom prst="rect">
            <a:avLst/>
          </a:prstGeom>
          <a:noFill/>
        </p:spPr>
        <p:txBody>
          <a:bodyPr wrap="square" rtlCol="0">
            <a:spAutoFit/>
          </a:bodyPr>
          <a:lstStyle/>
          <a:p>
            <a:r>
              <a:rPr lang="en-US" sz="800" dirty="0"/>
              <a:t>Mean = 0.20</a:t>
            </a:r>
          </a:p>
        </p:txBody>
      </p:sp>
      <p:sp>
        <p:nvSpPr>
          <p:cNvPr id="40" name="TextBox 39">
            <a:extLst>
              <a:ext uri="{FF2B5EF4-FFF2-40B4-BE49-F238E27FC236}">
                <a16:creationId xmlns:a16="http://schemas.microsoft.com/office/drawing/2014/main" id="{A77E1D05-DF48-6940-B493-F7BD37F0CCC9}"/>
              </a:ext>
            </a:extLst>
          </p:cNvPr>
          <p:cNvSpPr txBox="1"/>
          <p:nvPr/>
        </p:nvSpPr>
        <p:spPr>
          <a:xfrm>
            <a:off x="10379117" y="1607896"/>
            <a:ext cx="759938" cy="215444"/>
          </a:xfrm>
          <a:prstGeom prst="rect">
            <a:avLst/>
          </a:prstGeom>
          <a:noFill/>
        </p:spPr>
        <p:txBody>
          <a:bodyPr wrap="square" rtlCol="0">
            <a:spAutoFit/>
          </a:bodyPr>
          <a:lstStyle/>
          <a:p>
            <a:r>
              <a:rPr lang="en-US" sz="800" dirty="0"/>
              <a:t>Mean = 5</a:t>
            </a:r>
          </a:p>
        </p:txBody>
      </p:sp>
      <p:sp>
        <p:nvSpPr>
          <p:cNvPr id="41" name="TextBox 40">
            <a:extLst>
              <a:ext uri="{FF2B5EF4-FFF2-40B4-BE49-F238E27FC236}">
                <a16:creationId xmlns:a16="http://schemas.microsoft.com/office/drawing/2014/main" id="{C0CF44AC-28C7-424D-AA0B-20F0964C2E26}"/>
              </a:ext>
            </a:extLst>
          </p:cNvPr>
          <p:cNvSpPr txBox="1"/>
          <p:nvPr/>
        </p:nvSpPr>
        <p:spPr>
          <a:xfrm>
            <a:off x="10337575" y="2993011"/>
            <a:ext cx="759938" cy="215444"/>
          </a:xfrm>
          <a:prstGeom prst="rect">
            <a:avLst/>
          </a:prstGeom>
          <a:noFill/>
        </p:spPr>
        <p:txBody>
          <a:bodyPr wrap="square" rtlCol="0">
            <a:spAutoFit/>
          </a:bodyPr>
          <a:lstStyle/>
          <a:p>
            <a:r>
              <a:rPr lang="en-US" sz="800" dirty="0"/>
              <a:t>Mean = 0.61</a:t>
            </a:r>
          </a:p>
        </p:txBody>
      </p:sp>
      <p:sp>
        <p:nvSpPr>
          <p:cNvPr id="42" name="TextBox 41">
            <a:extLst>
              <a:ext uri="{FF2B5EF4-FFF2-40B4-BE49-F238E27FC236}">
                <a16:creationId xmlns:a16="http://schemas.microsoft.com/office/drawing/2014/main" id="{3950A573-34E5-C74E-A933-1BCAAFBB7E9E}"/>
              </a:ext>
            </a:extLst>
          </p:cNvPr>
          <p:cNvSpPr txBox="1"/>
          <p:nvPr/>
        </p:nvSpPr>
        <p:spPr>
          <a:xfrm>
            <a:off x="10379117" y="4306982"/>
            <a:ext cx="759938" cy="215444"/>
          </a:xfrm>
          <a:prstGeom prst="rect">
            <a:avLst/>
          </a:prstGeom>
          <a:noFill/>
        </p:spPr>
        <p:txBody>
          <a:bodyPr wrap="square" rtlCol="0">
            <a:spAutoFit/>
          </a:bodyPr>
          <a:lstStyle/>
          <a:p>
            <a:r>
              <a:rPr lang="en-US" sz="800" dirty="0"/>
              <a:t>Mean = 4</a:t>
            </a:r>
          </a:p>
        </p:txBody>
      </p:sp>
      <p:sp>
        <p:nvSpPr>
          <p:cNvPr id="43" name="TextBox 42">
            <a:extLst>
              <a:ext uri="{FF2B5EF4-FFF2-40B4-BE49-F238E27FC236}">
                <a16:creationId xmlns:a16="http://schemas.microsoft.com/office/drawing/2014/main" id="{1012D556-DC8F-1E46-9290-407FCF743747}"/>
              </a:ext>
            </a:extLst>
          </p:cNvPr>
          <p:cNvSpPr txBox="1"/>
          <p:nvPr/>
        </p:nvSpPr>
        <p:spPr>
          <a:xfrm>
            <a:off x="1984360" y="4320321"/>
            <a:ext cx="980600" cy="215444"/>
          </a:xfrm>
          <a:prstGeom prst="rect">
            <a:avLst/>
          </a:prstGeom>
          <a:noFill/>
        </p:spPr>
        <p:txBody>
          <a:bodyPr wrap="square" rtlCol="0">
            <a:spAutoFit/>
          </a:bodyPr>
          <a:lstStyle/>
          <a:p>
            <a:r>
              <a:rPr lang="en-US" sz="800" dirty="0"/>
              <a:t>Mean = 212633</a:t>
            </a:r>
          </a:p>
        </p:txBody>
      </p:sp>
    </p:spTree>
    <p:extLst>
      <p:ext uri="{BB962C8B-B14F-4D97-AF65-F5344CB8AC3E}">
        <p14:creationId xmlns:p14="http://schemas.microsoft.com/office/powerpoint/2010/main" val="3041316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4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3" name="TextBox 42"/>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7</a:t>
            </a:r>
          </a:p>
        </p:txBody>
      </p:sp>
      <p:cxnSp>
        <p:nvCxnSpPr>
          <p:cNvPr id="3" name="Straight Connector 2">
            <a:extLst>
              <a:ext uri="{C183D7F6-B498-43B3-948B-1728B52AA6E4}">
                <adec:decorative xmlns:adec="http://schemas.microsoft.com/office/drawing/2017/decorative" val="1"/>
              </a:ext>
            </a:extLst>
          </p:cNvPr>
          <p:cNvCxnSpPr/>
          <p:nvPr/>
        </p:nvCxnSpPr>
        <p:spPr>
          <a:xfrm>
            <a:off x="11599861" y="3510840"/>
            <a:ext cx="0" cy="2090075"/>
          </a:xfrm>
          <a:prstGeom prst="line">
            <a:avLst/>
          </a:prstGeom>
          <a:ln w="15875">
            <a:solidFill>
              <a:srgbClr val="30353F"/>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C183D7F6-B498-43B3-948B-1728B52AA6E4}">
                <adec:decorative xmlns:adec="http://schemas.microsoft.com/office/drawing/2017/decorative" val="1"/>
              </a:ext>
            </a:extLst>
          </p:cNvPr>
          <p:cNvCxnSpPr/>
          <p:nvPr/>
        </p:nvCxnSpPr>
        <p:spPr>
          <a:xfrm>
            <a:off x="529203" y="3563039"/>
            <a:ext cx="0" cy="2090075"/>
          </a:xfrm>
          <a:prstGeom prst="line">
            <a:avLst/>
          </a:prstGeom>
          <a:ln w="15875">
            <a:solidFill>
              <a:srgbClr val="30353F"/>
            </a:solidFill>
          </a:ln>
        </p:spPr>
        <p:style>
          <a:lnRef idx="1">
            <a:schemeClr val="accent1"/>
          </a:lnRef>
          <a:fillRef idx="0">
            <a:schemeClr val="accent1"/>
          </a:fillRef>
          <a:effectRef idx="0">
            <a:schemeClr val="accent1"/>
          </a:effectRef>
          <a:fontRef idx="minor">
            <a:schemeClr val="tx1"/>
          </a:fontRef>
        </p:style>
      </p:cxnSp>
      <p:cxnSp>
        <p:nvCxnSpPr>
          <p:cNvPr id="4" name="Elbow Connector 3">
            <a:extLst>
              <a:ext uri="{C183D7F6-B498-43B3-948B-1728B52AA6E4}">
                <adec:decorative xmlns:adec="http://schemas.microsoft.com/office/drawing/2017/decorative" val="1"/>
              </a:ext>
            </a:extLst>
          </p:cNvPr>
          <p:cNvCxnSpPr>
            <a:cxnSpLocks/>
          </p:cNvCxnSpPr>
          <p:nvPr/>
        </p:nvCxnSpPr>
        <p:spPr>
          <a:xfrm flipV="1">
            <a:off x="4965510" y="4038720"/>
            <a:ext cx="2826345" cy="489068"/>
          </a:xfrm>
          <a:prstGeom prst="bentConnector3">
            <a:avLst>
              <a:gd name="adj1" fmla="val 50000"/>
            </a:avLst>
          </a:prstGeom>
          <a:ln>
            <a:solidFill>
              <a:srgbClr val="30353F"/>
            </a:solidFill>
          </a:ln>
        </p:spPr>
        <p:style>
          <a:lnRef idx="1">
            <a:schemeClr val="accent1"/>
          </a:lnRef>
          <a:fillRef idx="0">
            <a:schemeClr val="accent1"/>
          </a:fillRef>
          <a:effectRef idx="0">
            <a:schemeClr val="accent1"/>
          </a:effectRef>
          <a:fontRef idx="minor">
            <a:schemeClr val="tx1"/>
          </a:fontRef>
        </p:style>
      </p:cxnSp>
      <p:sp>
        <p:nvSpPr>
          <p:cNvPr id="220" name="Oval 219"/>
          <p:cNvSpPr/>
          <p:nvPr/>
        </p:nvSpPr>
        <p:spPr>
          <a:xfrm>
            <a:off x="5616798" y="3469365"/>
            <a:ext cx="1206230" cy="1138711"/>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51%</a:t>
            </a:r>
          </a:p>
        </p:txBody>
      </p:sp>
      <p:sp>
        <p:nvSpPr>
          <p:cNvPr id="40" name="Title 39" hidden="1">
            <a:extLst>
              <a:ext uri="{FF2B5EF4-FFF2-40B4-BE49-F238E27FC236}">
                <a16:creationId xmlns:a16="http://schemas.microsoft.com/office/drawing/2014/main" id="{9E3012EF-6114-4C5E-B103-134AD1111079}"/>
              </a:ext>
            </a:extLst>
          </p:cNvPr>
          <p:cNvSpPr>
            <a:spLocks noGrp="1"/>
          </p:cNvSpPr>
          <p:nvPr>
            <p:ph type="title"/>
          </p:nvPr>
        </p:nvSpPr>
        <p:spPr/>
        <p:txBody>
          <a:bodyPr/>
          <a:lstStyle/>
          <a:p>
            <a:r>
              <a:rPr lang="en-US" dirty="0"/>
              <a:t>Slide 8</a:t>
            </a:r>
          </a:p>
        </p:txBody>
      </p:sp>
      <p:pic>
        <p:nvPicPr>
          <p:cNvPr id="225" name="Picture 224"/>
          <p:cNvPicPr>
            <a:picLocks noChangeAspect="1"/>
          </p:cNvPicPr>
          <p:nvPr/>
        </p:nvPicPr>
        <p:blipFill>
          <a:blip r:embed="rId3"/>
          <a:stretch>
            <a:fillRect/>
          </a:stretch>
        </p:blipFill>
        <p:spPr>
          <a:xfrm>
            <a:off x="7437717" y="3186548"/>
            <a:ext cx="3905553" cy="30359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6" name="Picture 225"/>
          <p:cNvPicPr>
            <a:picLocks noChangeAspect="1"/>
          </p:cNvPicPr>
          <p:nvPr/>
        </p:nvPicPr>
        <p:blipFill rotWithShape="1">
          <a:blip r:embed="rId4"/>
          <a:srcRect t="11085" b="14675"/>
          <a:stretch/>
        </p:blipFill>
        <p:spPr>
          <a:xfrm>
            <a:off x="7393022" y="2447605"/>
            <a:ext cx="3979432" cy="729040"/>
          </a:xfrm>
          <a:prstGeom prst="rect">
            <a:avLst/>
          </a:prstGeom>
        </p:spPr>
      </p:pic>
      <p:pic>
        <p:nvPicPr>
          <p:cNvPr id="6146" name="Picture 2" descr="https://png2.kisspng.com/sh/9f92bcd3749c6f9adb494f5442770438/L0KzQYm3V8I5N51ugpH0aYP2gLBuTfxwb5CygNH7bnLvf8jskr1keqZui9d8LXX5dbB7k71jepJzfJ9vb373PbPwjPxjd5J3fJ91b3fyPYbpVfNjPmo8UNg8MEa2Poe9UcMxOmcASac8MkizQoi4UcU5PmYziNDw/kisspng-logo-hornblower-cruises-events-brand-font-billboard-logo-5b5cb6978f3063.661302691532802711586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8799" y="1325089"/>
            <a:ext cx="2879456" cy="1624014"/>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Image result for spotify logo"/>
          <p:cNvPicPr>
            <a:picLocks noChangeAspect="1" noChangeArrowheads="1"/>
          </p:cNvPicPr>
          <p:nvPr/>
        </p:nvPicPr>
        <p:blipFill rotWithShape="1">
          <a:blip r:embed="rId6">
            <a:extLst>
              <a:ext uri="{28A0092B-C50C-407E-A947-70E740481C1C}">
                <a14:useLocalDpi xmlns:a14="http://schemas.microsoft.com/office/drawing/2010/main" val="0"/>
              </a:ext>
            </a:extLst>
          </a:blip>
          <a:srcRect t="31563" r="-2579" b="33420"/>
          <a:stretch/>
        </p:blipFill>
        <p:spPr bwMode="auto">
          <a:xfrm>
            <a:off x="952660" y="1613586"/>
            <a:ext cx="3908243" cy="1334121"/>
          </a:xfrm>
          <a:prstGeom prst="rect">
            <a:avLst/>
          </a:prstGeom>
          <a:noFill/>
          <a:extLst>
            <a:ext uri="{909E8E84-426E-40DD-AFC4-6F175D3DCCD1}">
              <a14:hiddenFill xmlns:a14="http://schemas.microsoft.com/office/drawing/2010/main">
                <a:solidFill>
                  <a:srgbClr val="FFFFFF"/>
                </a:solidFill>
              </a14:hiddenFill>
            </a:ext>
          </a:extLst>
        </p:spPr>
      </p:pic>
      <p:sp>
        <p:nvSpPr>
          <p:cNvPr id="237" name="TextBox 236"/>
          <p:cNvSpPr txBox="1"/>
          <p:nvPr/>
        </p:nvSpPr>
        <p:spPr>
          <a:xfrm>
            <a:off x="5482531" y="2819178"/>
            <a:ext cx="1474763" cy="307777"/>
          </a:xfrm>
          <a:prstGeom prst="rect">
            <a:avLst/>
          </a:prstGeom>
          <a:noFill/>
        </p:spPr>
        <p:txBody>
          <a:bodyPr wrap="none" lIns="0" tIns="0" rIns="0" bIns="0" rtlCol="0">
            <a:spAutoFit/>
          </a:bodyPr>
          <a:lstStyle/>
          <a:p>
            <a:pPr>
              <a:tabLst>
                <a:tab pos="347663" algn="l"/>
              </a:tabLst>
            </a:pPr>
            <a:r>
              <a:rPr lang="en-US" sz="2000" dirty="0">
                <a:solidFill>
                  <a:srgbClr val="30353F"/>
                </a:solidFill>
                <a:latin typeface="+mj-lt"/>
              </a:rPr>
              <a:t>Match Rate</a:t>
            </a:r>
          </a:p>
        </p:txBody>
      </p:sp>
      <p:sp>
        <p:nvSpPr>
          <p:cNvPr id="238" name="TextBox 237"/>
          <p:cNvSpPr txBox="1"/>
          <p:nvPr/>
        </p:nvSpPr>
        <p:spPr>
          <a:xfrm>
            <a:off x="5165724" y="4846862"/>
            <a:ext cx="2154637" cy="861774"/>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r>
              <a:rPr lang="en-US" sz="1400" i="1" dirty="0">
                <a:solidFill>
                  <a:srgbClr val="30353F"/>
                </a:solidFill>
              </a:rPr>
              <a:t>Good considered there’s over 130K songs in entire Spotify dataset</a:t>
            </a:r>
          </a:p>
          <a:p>
            <a:pPr marL="285750" indent="-285750">
              <a:buFont typeface="Arial" panose="020B0604020202020204" pitchFamily="34" charset="0"/>
              <a:buChar char="•"/>
            </a:pPr>
            <a:endParaRPr lang="en-US" sz="1400" i="1" dirty="0">
              <a:solidFill>
                <a:srgbClr val="30353F"/>
              </a:solidFill>
            </a:endParaRPr>
          </a:p>
        </p:txBody>
      </p:sp>
      <p:sp>
        <p:nvSpPr>
          <p:cNvPr id="242" name="TextBox 241">
            <a:extLst>
              <a:ext uri="{FF2B5EF4-FFF2-40B4-BE49-F238E27FC236}">
                <a16:creationId xmlns:a16="http://schemas.microsoft.com/office/drawing/2014/main" id="{DCD843C5-0DBD-4721-ACAD-288CC256EF82}"/>
              </a:ext>
            </a:extLst>
          </p:cNvPr>
          <p:cNvSpPr txBox="1"/>
          <p:nvPr/>
        </p:nvSpPr>
        <p:spPr>
          <a:xfrm>
            <a:off x="529204" y="265915"/>
            <a:ext cx="10814066" cy="1107996"/>
          </a:xfrm>
          <a:prstGeom prst="rect">
            <a:avLst/>
          </a:prstGeom>
          <a:noFill/>
        </p:spPr>
        <p:txBody>
          <a:bodyPr wrap="square" lIns="0" tIns="0" rIns="0" bIns="0" rtlCol="0">
            <a:spAutoFit/>
          </a:bodyPr>
          <a:lstStyle/>
          <a:p>
            <a:pPr>
              <a:tabLst>
                <a:tab pos="347663" algn="l"/>
              </a:tabLst>
            </a:pPr>
            <a:r>
              <a:rPr lang="en-US" sz="3600" dirty="0">
                <a:solidFill>
                  <a:srgbClr val="30353F"/>
                </a:solidFill>
                <a:latin typeface="+mj-lt"/>
              </a:rPr>
              <a:t>How valid is the Spotify popularity score when compared to Billboard’s Hot Music Charts?</a:t>
            </a:r>
          </a:p>
        </p:txBody>
      </p:sp>
      <p:pic>
        <p:nvPicPr>
          <p:cNvPr id="5" name="Picture 4">
            <a:extLst>
              <a:ext uri="{FF2B5EF4-FFF2-40B4-BE49-F238E27FC236}">
                <a16:creationId xmlns:a16="http://schemas.microsoft.com/office/drawing/2014/main" id="{9C8B3FF6-AE6F-8C47-B06F-F44E1FBE79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748" y="2931501"/>
            <a:ext cx="4244621" cy="3184997"/>
          </a:xfrm>
          <a:prstGeom prst="rect">
            <a:avLst/>
          </a:prstGeom>
        </p:spPr>
      </p:pic>
      <p:sp>
        <p:nvSpPr>
          <p:cNvPr id="19" name="TextBox 18">
            <a:extLst>
              <a:ext uri="{FF2B5EF4-FFF2-40B4-BE49-F238E27FC236}">
                <a16:creationId xmlns:a16="http://schemas.microsoft.com/office/drawing/2014/main" id="{6005344E-EDC2-2647-AF9A-0FFD4C7A7148}"/>
              </a:ext>
            </a:extLst>
          </p:cNvPr>
          <p:cNvSpPr txBox="1"/>
          <p:nvPr/>
        </p:nvSpPr>
        <p:spPr>
          <a:xfrm>
            <a:off x="802595" y="6388149"/>
            <a:ext cx="10267284" cy="307777"/>
          </a:xfrm>
          <a:prstGeom prst="rect">
            <a:avLst/>
          </a:prstGeom>
          <a:solidFill>
            <a:schemeClr val="bg1">
              <a:lumMod val="95000"/>
            </a:schemeClr>
          </a:solidFill>
        </p:spPr>
        <p:txBody>
          <a:bodyPr wrap="square" rtlCol="0">
            <a:spAutoFit/>
          </a:bodyPr>
          <a:lstStyle/>
          <a:p>
            <a:r>
              <a:rPr lang="en-US" sz="1400" b="1" dirty="0"/>
              <a:t>Program: </a:t>
            </a:r>
            <a:r>
              <a:rPr lang="en-US" sz="1400" dirty="0"/>
              <a:t>Used </a:t>
            </a:r>
            <a:r>
              <a:rPr lang="en-US" sz="1400" dirty="0" err="1"/>
              <a:t>Beautifulsoup</a:t>
            </a:r>
            <a:r>
              <a:rPr lang="en-US" sz="1400" dirty="0"/>
              <a:t> to web scrape Billboard and pandas merge () function on both datasets based on artist name and track name</a:t>
            </a:r>
          </a:p>
        </p:txBody>
      </p:sp>
    </p:spTree>
    <p:extLst>
      <p:ext uri="{BB962C8B-B14F-4D97-AF65-F5344CB8AC3E}">
        <p14:creationId xmlns:p14="http://schemas.microsoft.com/office/powerpoint/2010/main" val="1221752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6</a:t>
            </a:r>
          </a:p>
        </p:txBody>
      </p:sp>
      <p:grpSp>
        <p:nvGrpSpPr>
          <p:cNvPr id="2" name="Group 1">
            <a:extLst>
              <a:ext uri="{FF2B5EF4-FFF2-40B4-BE49-F238E27FC236}">
                <a16:creationId xmlns:a16="http://schemas.microsoft.com/office/drawing/2014/main" id="{4494785E-4C9A-4626-816D-B5F5920DA80C}"/>
              </a:ext>
              <a:ext uri="{C183D7F6-B498-43B3-948B-1728B52AA6E4}">
                <adec:decorative xmlns:adec="http://schemas.microsoft.com/office/drawing/2017/decorative" val="1"/>
              </a:ext>
            </a:extLst>
          </p:cNvPr>
          <p:cNvGrpSpPr/>
          <p:nvPr/>
        </p:nvGrpSpPr>
        <p:grpSpPr>
          <a:xfrm>
            <a:off x="771353" y="2282708"/>
            <a:ext cx="4853592" cy="3179268"/>
            <a:chOff x="825793" y="2050793"/>
            <a:chExt cx="5310652" cy="3468787"/>
          </a:xfrm>
        </p:grpSpPr>
        <p:sp>
          <p:nvSpPr>
            <p:cNvPr id="71" name="TextBox 70"/>
            <p:cNvSpPr txBox="1"/>
            <p:nvPr/>
          </p:nvSpPr>
          <p:spPr>
            <a:xfrm>
              <a:off x="825793" y="2890917"/>
              <a:ext cx="2017681" cy="759020"/>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100" dirty="0"/>
                <a:t>+77% Energy</a:t>
              </a:r>
            </a:p>
            <a:p>
              <a:pPr marL="285750" indent="-285750">
                <a:buFont typeface="Arial" panose="020B0604020202020204" pitchFamily="34" charset="0"/>
                <a:buChar char="•"/>
              </a:pPr>
              <a:r>
                <a:rPr lang="en-US" sz="1100" dirty="0">
                  <a:solidFill>
                    <a:srgbClr val="30353F"/>
                  </a:solidFill>
                </a:rPr>
                <a:t>+43% </a:t>
              </a:r>
              <a:r>
                <a:rPr lang="en-US" sz="1100" dirty="0" err="1">
                  <a:solidFill>
                    <a:srgbClr val="30353F"/>
                  </a:solidFill>
                </a:rPr>
                <a:t>Danceability</a:t>
              </a:r>
              <a:endParaRPr lang="en-US" sz="1100" dirty="0">
                <a:solidFill>
                  <a:srgbClr val="30353F"/>
                </a:solidFill>
              </a:endParaRPr>
            </a:p>
            <a:p>
              <a:pPr marL="285750" indent="-285750">
                <a:buFont typeface="Arial" panose="020B0604020202020204" pitchFamily="34" charset="0"/>
                <a:buChar char="•"/>
              </a:pPr>
              <a:r>
                <a:rPr lang="en-US" sz="1100" dirty="0">
                  <a:solidFill>
                    <a:srgbClr val="30353F"/>
                  </a:solidFill>
                </a:rPr>
                <a:t>-60%  </a:t>
              </a:r>
              <a:r>
                <a:rPr lang="en-US" sz="1100" dirty="0" err="1">
                  <a:solidFill>
                    <a:srgbClr val="30353F"/>
                  </a:solidFill>
                </a:rPr>
                <a:t>Acousticness</a:t>
              </a:r>
              <a:endParaRPr lang="en-US" sz="1100" dirty="0">
                <a:solidFill>
                  <a:srgbClr val="30353F"/>
                </a:solidFill>
              </a:endParaRPr>
            </a:p>
            <a:p>
              <a:pPr marL="285750" indent="-285750">
                <a:buFont typeface="Arial" panose="020B0604020202020204" pitchFamily="34" charset="0"/>
                <a:buChar char="•"/>
              </a:pPr>
              <a:r>
                <a:rPr lang="en-US" sz="1100" dirty="0">
                  <a:solidFill>
                    <a:srgbClr val="30353F"/>
                  </a:solidFill>
                </a:rPr>
                <a:t>-51% Instrumental</a:t>
              </a:r>
            </a:p>
          </p:txBody>
        </p:sp>
        <p:sp>
          <p:nvSpPr>
            <p:cNvPr id="88" name="Rectangle 87"/>
            <p:cNvSpPr/>
            <p:nvPr/>
          </p:nvSpPr>
          <p:spPr>
            <a:xfrm>
              <a:off x="1174451" y="2068093"/>
              <a:ext cx="2205714" cy="7029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 name="Oval 7"/>
            <p:cNvSpPr/>
            <p:nvPr/>
          </p:nvSpPr>
          <p:spPr>
            <a:xfrm>
              <a:off x="825793" y="2068095"/>
              <a:ext cx="702967" cy="702968"/>
            </a:xfrm>
            <a:prstGeom prst="ellipse">
              <a:avLst/>
            </a:prstGeom>
            <a:solidFill>
              <a:srgbClr val="33996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3" name="Group 12"/>
            <p:cNvGrpSpPr/>
            <p:nvPr/>
          </p:nvGrpSpPr>
          <p:grpSpPr>
            <a:xfrm>
              <a:off x="1710236" y="2050793"/>
              <a:ext cx="844645" cy="645938"/>
              <a:chOff x="2081210" y="1108153"/>
              <a:chExt cx="947674" cy="724730"/>
            </a:xfrm>
          </p:grpSpPr>
          <p:sp>
            <p:nvSpPr>
              <p:cNvPr id="27" name="TextBox 26"/>
              <p:cNvSpPr txBox="1"/>
              <p:nvPr/>
            </p:nvSpPr>
            <p:spPr>
              <a:xfrm>
                <a:off x="2081210" y="1108153"/>
                <a:ext cx="947674" cy="464512"/>
              </a:xfrm>
              <a:prstGeom prst="rect">
                <a:avLst/>
              </a:prstGeom>
              <a:noFill/>
            </p:spPr>
            <p:txBody>
              <a:bodyPr wrap="none" lIns="0" tIns="0" rIns="0" bIns="0" rtlCol="0">
                <a:spAutoFit/>
              </a:bodyPr>
              <a:lstStyle/>
              <a:p>
                <a:r>
                  <a:rPr lang="en-US" sz="2400" b="1" dirty="0">
                    <a:solidFill>
                      <a:schemeClr val="bg1"/>
                    </a:solidFill>
                  </a:rPr>
                  <a:t>+24%</a:t>
                </a:r>
              </a:p>
            </p:txBody>
          </p:sp>
          <p:sp>
            <p:nvSpPr>
              <p:cNvPr id="50" name="TextBox 49"/>
              <p:cNvSpPr txBox="1"/>
              <p:nvPr/>
            </p:nvSpPr>
            <p:spPr>
              <a:xfrm>
                <a:off x="2081212" y="1600627"/>
                <a:ext cx="901769" cy="232256"/>
              </a:xfrm>
              <a:prstGeom prst="rect">
                <a:avLst/>
              </a:prstGeom>
              <a:noFill/>
            </p:spPr>
            <p:txBody>
              <a:bodyPr wrap="none" lIns="0" tIns="0" rIns="0" bIns="0" rtlCol="0">
                <a:spAutoFit/>
              </a:bodyPr>
              <a:lstStyle/>
              <a:p>
                <a:r>
                  <a:rPr lang="en-US" sz="1200" b="1" dirty="0">
                    <a:solidFill>
                      <a:schemeClr val="bg1"/>
                    </a:solidFill>
                  </a:rPr>
                  <a:t>LOUDNESS</a:t>
                </a:r>
              </a:p>
            </p:txBody>
          </p:sp>
        </p:grpSp>
        <p:sp>
          <p:nvSpPr>
            <p:cNvPr id="53" name="TextBox 52"/>
            <p:cNvSpPr txBox="1"/>
            <p:nvPr/>
          </p:nvSpPr>
          <p:spPr>
            <a:xfrm>
              <a:off x="844712" y="4570800"/>
              <a:ext cx="2017681" cy="948780"/>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100" dirty="0"/>
                <a:t>+46% Valence</a:t>
              </a:r>
            </a:p>
            <a:p>
              <a:pPr marL="285750" indent="-285750">
                <a:buFont typeface="Arial" panose="020B0604020202020204" pitchFamily="34" charset="0"/>
                <a:buChar char="•"/>
              </a:pPr>
              <a:r>
                <a:rPr lang="en-US" sz="1100" dirty="0"/>
                <a:t>+43% Loudness</a:t>
              </a:r>
            </a:p>
            <a:p>
              <a:pPr marL="285750" indent="-285750">
                <a:buFont typeface="Arial" panose="020B0604020202020204" pitchFamily="34" charset="0"/>
                <a:buChar char="•"/>
              </a:pPr>
              <a:r>
                <a:rPr lang="en-US" sz="1100" dirty="0"/>
                <a:t>+29% Energy</a:t>
              </a:r>
            </a:p>
            <a:p>
              <a:pPr marL="285750" indent="-285750">
                <a:buFont typeface="Arial" panose="020B0604020202020204" pitchFamily="34" charset="0"/>
                <a:buChar char="•"/>
              </a:pPr>
              <a:r>
                <a:rPr lang="en-US" sz="1100" dirty="0"/>
                <a:t>-36% </a:t>
              </a:r>
              <a:r>
                <a:rPr lang="en-US" sz="1100" dirty="0" err="1"/>
                <a:t>Acousticness</a:t>
              </a:r>
              <a:endParaRPr lang="en-US" sz="1100" dirty="0"/>
            </a:p>
            <a:p>
              <a:pPr marL="285750" indent="-285750">
                <a:buFont typeface="Arial" panose="020B0604020202020204" pitchFamily="34" charset="0"/>
                <a:buChar char="•"/>
              </a:pPr>
              <a:r>
                <a:rPr lang="en-US" sz="1100" dirty="0">
                  <a:solidFill>
                    <a:srgbClr val="30353F"/>
                  </a:solidFill>
                </a:rPr>
                <a:t>-31% Instrumental </a:t>
              </a:r>
            </a:p>
          </p:txBody>
        </p:sp>
        <p:sp>
          <p:nvSpPr>
            <p:cNvPr id="91" name="Rectangle 90"/>
            <p:cNvSpPr/>
            <p:nvPr/>
          </p:nvSpPr>
          <p:spPr>
            <a:xfrm>
              <a:off x="1196195" y="3754147"/>
              <a:ext cx="2183970" cy="7029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38" name="Oval 37"/>
            <p:cNvSpPr/>
            <p:nvPr/>
          </p:nvSpPr>
          <p:spPr>
            <a:xfrm>
              <a:off x="844712" y="3754147"/>
              <a:ext cx="702967" cy="702966"/>
            </a:xfrm>
            <a:prstGeom prst="ellipse">
              <a:avLst/>
            </a:prstGeom>
            <a:solidFill>
              <a:srgbClr val="33996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55" name="Group 54"/>
            <p:cNvGrpSpPr/>
            <p:nvPr/>
          </p:nvGrpSpPr>
          <p:grpSpPr>
            <a:xfrm>
              <a:off x="1710234" y="3754143"/>
              <a:ext cx="1072450" cy="645940"/>
              <a:chOff x="2081212" y="921582"/>
              <a:chExt cx="1203269" cy="724732"/>
            </a:xfrm>
          </p:grpSpPr>
          <p:sp>
            <p:nvSpPr>
              <p:cNvPr id="56" name="TextBox 55"/>
              <p:cNvSpPr txBox="1"/>
              <p:nvPr/>
            </p:nvSpPr>
            <p:spPr>
              <a:xfrm>
                <a:off x="2081212" y="921582"/>
                <a:ext cx="947676" cy="464512"/>
              </a:xfrm>
              <a:prstGeom prst="rect">
                <a:avLst/>
              </a:prstGeom>
              <a:noFill/>
            </p:spPr>
            <p:txBody>
              <a:bodyPr wrap="none" lIns="0" tIns="0" rIns="0" bIns="0" rtlCol="0">
                <a:spAutoFit/>
              </a:bodyPr>
              <a:lstStyle/>
              <a:p>
                <a:r>
                  <a:rPr lang="en-US" sz="2400" b="1" dirty="0">
                    <a:solidFill>
                      <a:schemeClr val="bg1"/>
                    </a:solidFill>
                  </a:rPr>
                  <a:t>+13%</a:t>
                </a:r>
              </a:p>
            </p:txBody>
          </p:sp>
          <p:sp>
            <p:nvSpPr>
              <p:cNvPr id="58" name="TextBox 57"/>
              <p:cNvSpPr txBox="1"/>
              <p:nvPr/>
            </p:nvSpPr>
            <p:spPr>
              <a:xfrm>
                <a:off x="2081212" y="1414058"/>
                <a:ext cx="1203269" cy="232256"/>
              </a:xfrm>
              <a:prstGeom prst="rect">
                <a:avLst/>
              </a:prstGeom>
              <a:noFill/>
            </p:spPr>
            <p:txBody>
              <a:bodyPr wrap="none" lIns="0" tIns="0" rIns="0" bIns="0" rtlCol="0">
                <a:spAutoFit/>
              </a:bodyPr>
              <a:lstStyle/>
              <a:p>
                <a:r>
                  <a:rPr lang="en-US" sz="1200" b="1" dirty="0">
                    <a:solidFill>
                      <a:schemeClr val="bg1"/>
                    </a:solidFill>
                  </a:rPr>
                  <a:t>DANCEABILITY</a:t>
                </a:r>
              </a:p>
            </p:txBody>
          </p:sp>
        </p:grpSp>
        <p:sp>
          <p:nvSpPr>
            <p:cNvPr id="78" name="TextBox 77"/>
            <p:cNvSpPr txBox="1"/>
            <p:nvPr/>
          </p:nvSpPr>
          <p:spPr>
            <a:xfrm>
              <a:off x="3752994" y="4570800"/>
              <a:ext cx="2017681" cy="75901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100" dirty="0"/>
                <a:t>+27 Instrumental</a:t>
              </a:r>
            </a:p>
            <a:p>
              <a:pPr marL="285750" indent="-285750">
                <a:buFont typeface="Arial" panose="020B0604020202020204" pitchFamily="34" charset="0"/>
                <a:buChar char="•"/>
              </a:pPr>
              <a:r>
                <a:rPr lang="en-US" sz="1100" dirty="0"/>
                <a:t>-36% </a:t>
              </a:r>
              <a:r>
                <a:rPr lang="en-US" sz="1100" dirty="0" err="1"/>
                <a:t>Danceability</a:t>
              </a:r>
              <a:endParaRPr lang="en-US" sz="1100" dirty="0"/>
            </a:p>
            <a:p>
              <a:pPr marL="285750" indent="-285750">
                <a:buFont typeface="Arial" panose="020B0604020202020204" pitchFamily="34" charset="0"/>
                <a:buChar char="•"/>
              </a:pPr>
              <a:r>
                <a:rPr lang="en-US" sz="1100" dirty="0"/>
                <a:t>-60% Loudness</a:t>
              </a:r>
            </a:p>
            <a:p>
              <a:pPr marL="285750" indent="-285750">
                <a:buFont typeface="Arial" panose="020B0604020202020204" pitchFamily="34" charset="0"/>
                <a:buChar char="•"/>
              </a:pPr>
              <a:r>
                <a:rPr lang="en-US" sz="1100" dirty="0">
                  <a:solidFill>
                    <a:srgbClr val="30353F"/>
                  </a:solidFill>
                </a:rPr>
                <a:t>-71% Energy</a:t>
              </a:r>
            </a:p>
          </p:txBody>
        </p:sp>
        <p:sp>
          <p:nvSpPr>
            <p:cNvPr id="92" name="Rectangle 91"/>
            <p:cNvSpPr/>
            <p:nvPr/>
          </p:nvSpPr>
          <p:spPr>
            <a:xfrm>
              <a:off x="4104476" y="3771409"/>
              <a:ext cx="2031969" cy="7029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 name="Oval 42"/>
            <p:cNvSpPr/>
            <p:nvPr/>
          </p:nvSpPr>
          <p:spPr>
            <a:xfrm>
              <a:off x="3752994" y="3771409"/>
              <a:ext cx="702967" cy="702966"/>
            </a:xfrm>
            <a:prstGeom prst="ellipse">
              <a:avLst/>
            </a:prstGeom>
            <a:solidFill>
              <a:srgbClr val="FF7C8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79" name="Group 78"/>
            <p:cNvGrpSpPr/>
            <p:nvPr/>
          </p:nvGrpSpPr>
          <p:grpSpPr>
            <a:xfrm>
              <a:off x="4577688" y="3754143"/>
              <a:ext cx="1075088" cy="645937"/>
              <a:chOff x="2021188" y="921582"/>
              <a:chExt cx="1206228" cy="724729"/>
            </a:xfrm>
          </p:grpSpPr>
          <p:sp>
            <p:nvSpPr>
              <p:cNvPr id="80" name="TextBox 79"/>
              <p:cNvSpPr txBox="1"/>
              <p:nvPr/>
            </p:nvSpPr>
            <p:spPr>
              <a:xfrm>
                <a:off x="2081212" y="921582"/>
                <a:ext cx="851710" cy="464514"/>
              </a:xfrm>
              <a:prstGeom prst="rect">
                <a:avLst/>
              </a:prstGeom>
              <a:noFill/>
            </p:spPr>
            <p:txBody>
              <a:bodyPr wrap="none" lIns="0" tIns="0" rIns="0" bIns="0" rtlCol="0">
                <a:spAutoFit/>
              </a:bodyPr>
              <a:lstStyle/>
              <a:p>
                <a:r>
                  <a:rPr lang="en-US" sz="2400" b="1" dirty="0">
                    <a:solidFill>
                      <a:schemeClr val="bg1"/>
                    </a:solidFill>
                  </a:rPr>
                  <a:t>-12%</a:t>
                </a:r>
              </a:p>
            </p:txBody>
          </p:sp>
          <p:sp>
            <p:nvSpPr>
              <p:cNvPr id="81" name="TextBox 80"/>
              <p:cNvSpPr txBox="1"/>
              <p:nvPr/>
            </p:nvSpPr>
            <p:spPr>
              <a:xfrm>
                <a:off x="2021188" y="1414055"/>
                <a:ext cx="1206228" cy="232256"/>
              </a:xfrm>
              <a:prstGeom prst="rect">
                <a:avLst/>
              </a:prstGeom>
              <a:noFill/>
            </p:spPr>
            <p:txBody>
              <a:bodyPr wrap="none" lIns="0" tIns="0" rIns="0" bIns="0" rtlCol="0">
                <a:spAutoFit/>
              </a:bodyPr>
              <a:lstStyle/>
              <a:p>
                <a:r>
                  <a:rPr lang="en-US" sz="1200" b="1" dirty="0">
                    <a:solidFill>
                      <a:schemeClr val="bg1"/>
                    </a:solidFill>
                  </a:rPr>
                  <a:t>ACOUSTICNESS</a:t>
                </a:r>
              </a:p>
            </p:txBody>
          </p:sp>
        </p:grpSp>
        <p:sp>
          <p:nvSpPr>
            <p:cNvPr id="82" name="TextBox 81"/>
            <p:cNvSpPr txBox="1"/>
            <p:nvPr/>
          </p:nvSpPr>
          <p:spPr>
            <a:xfrm>
              <a:off x="3752994" y="2876165"/>
              <a:ext cx="2017681" cy="759020"/>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100" dirty="0">
                  <a:solidFill>
                    <a:srgbClr val="30353F"/>
                  </a:solidFill>
                </a:rPr>
                <a:t>+27% </a:t>
              </a:r>
              <a:r>
                <a:rPr lang="en-US" sz="1100" dirty="0" err="1">
                  <a:solidFill>
                    <a:srgbClr val="30353F"/>
                  </a:solidFill>
                </a:rPr>
                <a:t>Acousticness</a:t>
              </a:r>
              <a:endParaRPr lang="en-US" sz="1100" dirty="0">
                <a:solidFill>
                  <a:srgbClr val="30353F"/>
                </a:solidFill>
              </a:endParaRPr>
            </a:p>
            <a:p>
              <a:pPr marL="285750" indent="-285750">
                <a:buFont typeface="Arial" panose="020B0604020202020204" pitchFamily="34" charset="0"/>
                <a:buChar char="•"/>
              </a:pPr>
              <a:r>
                <a:rPr lang="en-US" sz="1100" dirty="0">
                  <a:solidFill>
                    <a:srgbClr val="30353F"/>
                  </a:solidFill>
                </a:rPr>
                <a:t>-31% </a:t>
              </a:r>
              <a:r>
                <a:rPr lang="en-US" sz="1100" dirty="0" err="1">
                  <a:solidFill>
                    <a:srgbClr val="30353F"/>
                  </a:solidFill>
                </a:rPr>
                <a:t>Danceability</a:t>
              </a:r>
              <a:endParaRPr lang="en-US" sz="1100" dirty="0">
                <a:solidFill>
                  <a:srgbClr val="30353F"/>
                </a:solidFill>
              </a:endParaRPr>
            </a:p>
            <a:p>
              <a:pPr marL="285750" indent="-285750">
                <a:buFont typeface="Arial" panose="020B0604020202020204" pitchFamily="34" charset="0"/>
                <a:buChar char="•"/>
              </a:pPr>
              <a:r>
                <a:rPr lang="en-US" sz="1100" dirty="0">
                  <a:solidFill>
                    <a:srgbClr val="30353F"/>
                  </a:solidFill>
                </a:rPr>
                <a:t>-30% Energy</a:t>
              </a:r>
            </a:p>
            <a:p>
              <a:pPr marL="285750" indent="-285750">
                <a:buFont typeface="Arial" panose="020B0604020202020204" pitchFamily="34" charset="0"/>
                <a:buChar char="•"/>
              </a:pPr>
              <a:r>
                <a:rPr lang="en-US" sz="1100" dirty="0">
                  <a:solidFill>
                    <a:srgbClr val="30353F"/>
                  </a:solidFill>
                </a:rPr>
                <a:t>-51% Loudness</a:t>
              </a:r>
            </a:p>
          </p:txBody>
        </p:sp>
        <p:sp>
          <p:nvSpPr>
            <p:cNvPr id="90" name="Rectangle 89"/>
            <p:cNvSpPr/>
            <p:nvPr/>
          </p:nvSpPr>
          <p:spPr>
            <a:xfrm>
              <a:off x="4087496" y="2076584"/>
              <a:ext cx="2048949" cy="7029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 name="Oval 34"/>
            <p:cNvSpPr/>
            <p:nvPr/>
          </p:nvSpPr>
          <p:spPr>
            <a:xfrm>
              <a:off x="3752994" y="2076676"/>
              <a:ext cx="702967" cy="702967"/>
            </a:xfrm>
            <a:prstGeom prst="ellipse">
              <a:avLst/>
            </a:prstGeom>
            <a:solidFill>
              <a:srgbClr val="FF7C8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85" name="Group 84"/>
            <p:cNvGrpSpPr/>
            <p:nvPr/>
          </p:nvGrpSpPr>
          <p:grpSpPr>
            <a:xfrm>
              <a:off x="4504721" y="2055750"/>
              <a:ext cx="1140593" cy="645938"/>
              <a:chOff x="1939316" y="1108153"/>
              <a:chExt cx="1279723" cy="724730"/>
            </a:xfrm>
          </p:grpSpPr>
          <p:sp>
            <p:nvSpPr>
              <p:cNvPr id="86" name="TextBox 85"/>
              <p:cNvSpPr txBox="1"/>
              <p:nvPr/>
            </p:nvSpPr>
            <p:spPr>
              <a:xfrm>
                <a:off x="2081212" y="1108153"/>
                <a:ext cx="851709" cy="464512"/>
              </a:xfrm>
              <a:prstGeom prst="rect">
                <a:avLst/>
              </a:prstGeom>
              <a:noFill/>
            </p:spPr>
            <p:txBody>
              <a:bodyPr wrap="none" lIns="0" tIns="0" rIns="0" bIns="0" rtlCol="0">
                <a:spAutoFit/>
              </a:bodyPr>
              <a:lstStyle/>
              <a:p>
                <a:r>
                  <a:rPr lang="en-US" sz="2400" b="1" dirty="0">
                    <a:solidFill>
                      <a:schemeClr val="bg1"/>
                    </a:solidFill>
                  </a:rPr>
                  <a:t>-22%</a:t>
                </a:r>
              </a:p>
            </p:txBody>
          </p:sp>
          <p:sp>
            <p:nvSpPr>
              <p:cNvPr id="87" name="TextBox 86"/>
              <p:cNvSpPr txBox="1"/>
              <p:nvPr/>
            </p:nvSpPr>
            <p:spPr>
              <a:xfrm>
                <a:off x="1939316" y="1600627"/>
                <a:ext cx="1279723" cy="232256"/>
              </a:xfrm>
              <a:prstGeom prst="rect">
                <a:avLst/>
              </a:prstGeom>
              <a:noFill/>
            </p:spPr>
            <p:txBody>
              <a:bodyPr wrap="none" lIns="0" tIns="0" rIns="0" bIns="0" rtlCol="0">
                <a:spAutoFit/>
              </a:bodyPr>
              <a:lstStyle/>
              <a:p>
                <a:r>
                  <a:rPr lang="en-US" sz="1200" b="1" dirty="0">
                    <a:solidFill>
                      <a:schemeClr val="bg1"/>
                    </a:solidFill>
                  </a:rPr>
                  <a:t>INSTRUMENTAL</a:t>
                </a:r>
              </a:p>
            </p:txBody>
          </p:sp>
        </p:grpSp>
      </p:grpSp>
      <p:sp>
        <p:nvSpPr>
          <p:cNvPr id="83" name="TextBox 82">
            <a:extLst>
              <a:ext uri="{FF2B5EF4-FFF2-40B4-BE49-F238E27FC236}">
                <a16:creationId xmlns:a16="http://schemas.microsoft.com/office/drawing/2014/main" id="{DCD843C5-0DBD-4721-ACAD-288CC256EF82}"/>
              </a:ext>
            </a:extLst>
          </p:cNvPr>
          <p:cNvSpPr txBox="1"/>
          <p:nvPr/>
        </p:nvSpPr>
        <p:spPr>
          <a:xfrm>
            <a:off x="692120" y="210495"/>
            <a:ext cx="10877725" cy="1107996"/>
          </a:xfrm>
          <a:prstGeom prst="rect">
            <a:avLst/>
          </a:prstGeom>
          <a:noFill/>
        </p:spPr>
        <p:txBody>
          <a:bodyPr wrap="square" lIns="0" tIns="0" rIns="0" bIns="0" rtlCol="0">
            <a:spAutoFit/>
          </a:bodyPr>
          <a:lstStyle/>
          <a:p>
            <a:pPr>
              <a:tabLst>
                <a:tab pos="347663" algn="l"/>
              </a:tabLst>
            </a:pPr>
            <a:r>
              <a:rPr lang="en-US" sz="3600" dirty="0">
                <a:solidFill>
                  <a:srgbClr val="30353F"/>
                </a:solidFill>
                <a:latin typeface="+mj-lt"/>
              </a:rPr>
              <a:t>How do correlations compare amongst popularity and audio features?</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pic>
        <p:nvPicPr>
          <p:cNvPr id="2052" name="Picture 4" descr="/var/folders/c3/1gznvtsj4b9104gwblbp4h1h0000gn/T/com.microsoft.Word/Content.MSO/B5B2781E.t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0476" y="1338526"/>
            <a:ext cx="4763112" cy="4241002"/>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2388756" y="1560070"/>
            <a:ext cx="2015880" cy="644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9" name="TextBox 88"/>
          <p:cNvSpPr txBox="1"/>
          <p:nvPr/>
        </p:nvSpPr>
        <p:spPr>
          <a:xfrm>
            <a:off x="2789034" y="1742249"/>
            <a:ext cx="1285662" cy="276999"/>
          </a:xfrm>
          <a:prstGeom prst="rect">
            <a:avLst/>
          </a:prstGeom>
          <a:noFill/>
        </p:spPr>
        <p:txBody>
          <a:bodyPr wrap="square" lIns="0" tIns="0" rIns="0" bIns="0" rtlCol="0">
            <a:spAutoFit/>
          </a:bodyPr>
          <a:lstStyle/>
          <a:p>
            <a:r>
              <a:rPr lang="en-US" b="1" dirty="0">
                <a:solidFill>
                  <a:schemeClr val="bg1"/>
                </a:solidFill>
              </a:rPr>
              <a:t>POPULARITY</a:t>
            </a:r>
          </a:p>
        </p:txBody>
      </p:sp>
      <p:sp>
        <p:nvSpPr>
          <p:cNvPr id="93" name="TextBox 92"/>
          <p:cNvSpPr txBox="1"/>
          <p:nvPr/>
        </p:nvSpPr>
        <p:spPr>
          <a:xfrm>
            <a:off x="766082" y="5712748"/>
            <a:ext cx="10267284" cy="954107"/>
          </a:xfrm>
          <a:prstGeom prst="rect">
            <a:avLst/>
          </a:prstGeom>
          <a:solidFill>
            <a:schemeClr val="bg1">
              <a:lumMod val="95000"/>
            </a:schemeClr>
          </a:solidFill>
        </p:spPr>
        <p:txBody>
          <a:bodyPr wrap="square" rtlCol="0">
            <a:spAutoFit/>
          </a:bodyPr>
          <a:lstStyle/>
          <a:p>
            <a:r>
              <a:rPr lang="en-US" sz="1400" b="1" dirty="0"/>
              <a:t>Program: </a:t>
            </a:r>
            <a:r>
              <a:rPr lang="en-US" sz="1400" dirty="0"/>
              <a:t>Used </a:t>
            </a:r>
            <a:r>
              <a:rPr lang="en-US" sz="1400" dirty="0" err="1"/>
              <a:t>matplotlib.pyplot</a:t>
            </a:r>
            <a:r>
              <a:rPr lang="en-US" sz="1400" dirty="0"/>
              <a:t> as </a:t>
            </a:r>
            <a:r>
              <a:rPr lang="en-US" sz="1400" dirty="0" err="1"/>
              <a:t>plt</a:t>
            </a:r>
            <a:r>
              <a:rPr lang="en-US" sz="1400" dirty="0"/>
              <a:t>, seaborn, and </a:t>
            </a:r>
            <a:r>
              <a:rPr lang="en-US" sz="1400" dirty="0" err="1"/>
              <a:t>numpy</a:t>
            </a:r>
            <a:r>
              <a:rPr lang="en-US" sz="1400" dirty="0"/>
              <a:t> to create correlation heat map</a:t>
            </a:r>
          </a:p>
          <a:p>
            <a:r>
              <a:rPr lang="en-US" sz="1400" b="1" dirty="0"/>
              <a:t>Observations</a:t>
            </a:r>
            <a:r>
              <a:rPr lang="en-US" sz="1400" dirty="0"/>
              <a:t>: For popularity, weak positive relationships with Loudness and Danceability and weak negative relationships with </a:t>
            </a:r>
            <a:r>
              <a:rPr lang="en-US" sz="1400" dirty="0" err="1"/>
              <a:t>Instrumentalness</a:t>
            </a:r>
            <a:r>
              <a:rPr lang="en-US" sz="1400" dirty="0"/>
              <a:t> and </a:t>
            </a:r>
            <a:r>
              <a:rPr lang="en-US" sz="1400" dirty="0" err="1"/>
              <a:t>Acousticness</a:t>
            </a:r>
            <a:r>
              <a:rPr lang="en-US" sz="1400" dirty="0"/>
              <a:t>, but for these mentioned audio features, there are strong relations amongst each other with similar type of  +/- relationship related to popularity. Overall, most likely not able to use regression model to predict popularity score</a:t>
            </a:r>
          </a:p>
        </p:txBody>
      </p:sp>
    </p:spTree>
    <p:extLst>
      <p:ext uri="{BB962C8B-B14F-4D97-AF65-F5344CB8AC3E}">
        <p14:creationId xmlns:p14="http://schemas.microsoft.com/office/powerpoint/2010/main" val="1519777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76038" cy="307777"/>
          </a:xfrm>
          <a:prstGeom prst="rect">
            <a:avLst/>
          </a:prstGeom>
          <a:noFill/>
        </p:spPr>
        <p:txBody>
          <a:bodyPr wrap="none" rtlCol="0">
            <a:spAutoFit/>
          </a:bodyPr>
          <a:lstStyle/>
          <a:p>
            <a:r>
              <a:rPr lang="en-US" sz="1400" b="1" dirty="0">
                <a:solidFill>
                  <a:schemeClr val="bg1"/>
                </a:solidFill>
              </a:rPr>
              <a:t>8</a:t>
            </a:r>
          </a:p>
        </p:txBody>
      </p:sp>
      <p:sp>
        <p:nvSpPr>
          <p:cNvPr id="83" name="TextBox 82">
            <a:extLst>
              <a:ext uri="{FF2B5EF4-FFF2-40B4-BE49-F238E27FC236}">
                <a16:creationId xmlns:a16="http://schemas.microsoft.com/office/drawing/2014/main" id="{DCD843C5-0DBD-4721-ACAD-288CC256EF82}"/>
              </a:ext>
            </a:extLst>
          </p:cNvPr>
          <p:cNvSpPr txBox="1"/>
          <p:nvPr/>
        </p:nvSpPr>
        <p:spPr>
          <a:xfrm>
            <a:off x="603865" y="202546"/>
            <a:ext cx="10794210" cy="1107996"/>
          </a:xfrm>
          <a:prstGeom prst="rect">
            <a:avLst/>
          </a:prstGeom>
          <a:noFill/>
        </p:spPr>
        <p:txBody>
          <a:bodyPr wrap="square" lIns="0" tIns="0" rIns="0" bIns="0" rtlCol="0">
            <a:spAutoFit/>
          </a:bodyPr>
          <a:lstStyle/>
          <a:p>
            <a:pPr>
              <a:tabLst>
                <a:tab pos="347663" algn="l"/>
              </a:tabLst>
            </a:pPr>
            <a:r>
              <a:rPr lang="en-US" sz="3600" dirty="0">
                <a:solidFill>
                  <a:srgbClr val="30353F"/>
                </a:solidFill>
                <a:latin typeface="+mj-lt"/>
              </a:rPr>
              <a:t>What are observed patterns when comparing audio features for each popularity type?</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graphicFrame>
        <p:nvGraphicFramePr>
          <p:cNvPr id="5" name="Object 4">
            <a:extLst>
              <a:ext uri="{FF2B5EF4-FFF2-40B4-BE49-F238E27FC236}">
                <a16:creationId xmlns:a16="http://schemas.microsoft.com/office/drawing/2014/main" id="{23C55093-96E6-4C43-A5D2-58B51EC7A4D2}"/>
              </a:ext>
            </a:extLst>
          </p:cNvPr>
          <p:cNvGraphicFramePr>
            <a:graphicFrameLocks noChangeAspect="1"/>
          </p:cNvGraphicFramePr>
          <p:nvPr>
            <p:extLst>
              <p:ext uri="{D42A27DB-BD31-4B8C-83A1-F6EECF244321}">
                <p14:modId xmlns:p14="http://schemas.microsoft.com/office/powerpoint/2010/main" val="2817181208"/>
              </p:ext>
            </p:extLst>
          </p:nvPr>
        </p:nvGraphicFramePr>
        <p:xfrm>
          <a:off x="720683" y="1866622"/>
          <a:ext cx="4169368" cy="3556418"/>
        </p:xfrm>
        <a:graphic>
          <a:graphicData uri="http://schemas.openxmlformats.org/presentationml/2006/ole">
            <mc:AlternateContent xmlns:mc="http://schemas.openxmlformats.org/markup-compatibility/2006">
              <mc:Choice xmlns:v="urn:schemas-microsoft-com:vml" Requires="v">
                <p:oleObj spid="_x0000_s2117" name="Worksheet" r:id="rId3" imgW="6146800" imgH="5410200" progId="Excel.Sheet.12">
                  <p:embed/>
                </p:oleObj>
              </mc:Choice>
              <mc:Fallback>
                <p:oleObj name="Worksheet" r:id="rId3" imgW="6146800" imgH="5410200" progId="Excel.Sheet.12">
                  <p:embed/>
                  <p:pic>
                    <p:nvPicPr>
                      <p:cNvPr id="0" name=""/>
                      <p:cNvPicPr/>
                      <p:nvPr/>
                    </p:nvPicPr>
                    <p:blipFill>
                      <a:blip r:embed="rId4"/>
                      <a:stretch>
                        <a:fillRect/>
                      </a:stretch>
                    </p:blipFill>
                    <p:spPr>
                      <a:xfrm>
                        <a:off x="720683" y="1866622"/>
                        <a:ext cx="4169368" cy="3556418"/>
                      </a:xfrm>
                      <a:prstGeom prst="rect">
                        <a:avLst/>
                      </a:prstGeom>
                    </p:spPr>
                  </p:pic>
                </p:oleObj>
              </mc:Fallback>
            </mc:AlternateContent>
          </a:graphicData>
        </a:graphic>
      </p:graphicFrame>
      <p:grpSp>
        <p:nvGrpSpPr>
          <p:cNvPr id="93" name="Group 92">
            <a:extLst>
              <a:ext uri="{FF2B5EF4-FFF2-40B4-BE49-F238E27FC236}">
                <a16:creationId xmlns:a16="http://schemas.microsoft.com/office/drawing/2014/main" id="{861F506C-F211-074D-9FAF-949315FA0098}"/>
              </a:ext>
              <a:ext uri="{C183D7F6-B498-43B3-948B-1728B52AA6E4}">
                <adec:decorative xmlns:adec="http://schemas.microsoft.com/office/drawing/2017/decorative" val="1"/>
              </a:ext>
            </a:extLst>
          </p:cNvPr>
          <p:cNvGrpSpPr/>
          <p:nvPr/>
        </p:nvGrpSpPr>
        <p:grpSpPr>
          <a:xfrm>
            <a:off x="5496384" y="2083594"/>
            <a:ext cx="6156548" cy="2462213"/>
            <a:chOff x="783689" y="2155027"/>
            <a:chExt cx="5153550" cy="2462213"/>
          </a:xfrm>
        </p:grpSpPr>
        <p:sp>
          <p:nvSpPr>
            <p:cNvPr id="94" name="TextBox 93">
              <a:extLst>
                <a:ext uri="{FF2B5EF4-FFF2-40B4-BE49-F238E27FC236}">
                  <a16:creationId xmlns:a16="http://schemas.microsoft.com/office/drawing/2014/main" id="{41B1DADD-8CCE-FE42-A669-EBCB5AD5C55B}"/>
                </a:ext>
              </a:extLst>
            </p:cNvPr>
            <p:cNvSpPr txBox="1"/>
            <p:nvPr/>
          </p:nvSpPr>
          <p:spPr>
            <a:xfrm>
              <a:off x="783689" y="2155027"/>
              <a:ext cx="5153550" cy="246221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600" dirty="0"/>
                <a:t>Popularity Types Based on Popularity Score to preserve intended value of score from a 1 to 100 scale:</a:t>
              </a:r>
            </a:p>
            <a:p>
              <a:pPr marL="742950" lvl="1" indent="-285750">
                <a:buFont typeface="Courier New" panose="02070309020205020404" pitchFamily="49" charset="0"/>
                <a:buChar char="o"/>
              </a:pPr>
              <a:r>
                <a:rPr lang="en-US" sz="1600" dirty="0"/>
                <a:t>Popular &gt;= 50, Average &lt;50 and &gt;=25, Less Popular &lt;25</a:t>
              </a:r>
            </a:p>
            <a:p>
              <a:pPr marL="285750" indent="-285750">
                <a:buFont typeface="Arial" panose="020B0604020202020204" pitchFamily="34" charset="0"/>
                <a:buChar char="•"/>
              </a:pPr>
              <a:r>
                <a:rPr lang="en-US" sz="1600" dirty="0"/>
                <a:t>Distribution of Data in the Popularity Types: </a:t>
              </a:r>
            </a:p>
            <a:p>
              <a:pPr marL="742950" lvl="1" indent="-285750">
                <a:buFont typeface="Courier New" panose="02070309020205020404" pitchFamily="49" charset="0"/>
                <a:buChar char="o"/>
              </a:pPr>
              <a:r>
                <a:rPr lang="en-US" sz="1600" dirty="0"/>
                <a:t>Popular 13.1%, Average =31.5%, Less Popular = 55.4% </a:t>
              </a:r>
            </a:p>
            <a:p>
              <a:pPr marL="285750" indent="-285750">
                <a:buFont typeface="Arial" panose="020B0604020202020204" pitchFamily="34" charset="0"/>
                <a:buChar char="•"/>
              </a:pPr>
              <a:r>
                <a:rPr lang="en-US" sz="1600" dirty="0"/>
                <a:t>Some audio features exhibit a more distinct pattern with Less Popular type having the lowest value and Popular type having the highest value or vice versa such as: </a:t>
              </a:r>
            </a:p>
            <a:p>
              <a:pPr marL="742950" lvl="1" indent="-285750">
                <a:buFont typeface="Courier New" panose="02070309020205020404" pitchFamily="49" charset="0"/>
                <a:buChar char="o"/>
              </a:pPr>
              <a:r>
                <a:rPr lang="en-US" sz="1600" dirty="0"/>
                <a:t>Danceability, Valence, Loudness, and Key</a:t>
              </a:r>
            </a:p>
            <a:p>
              <a:pPr marL="285750" indent="-285750">
                <a:buFont typeface="Courier New" panose="02070309020205020404" pitchFamily="49" charset="0"/>
                <a:buChar char="o"/>
              </a:pPr>
              <a:r>
                <a:rPr lang="en-US" sz="1600" dirty="0"/>
                <a:t>Other audio features exhibit irregular pattern</a:t>
              </a:r>
            </a:p>
          </p:txBody>
        </p:sp>
        <p:sp>
          <p:nvSpPr>
            <p:cNvPr id="130" name="TextBox 129">
              <a:extLst>
                <a:ext uri="{FF2B5EF4-FFF2-40B4-BE49-F238E27FC236}">
                  <a16:creationId xmlns:a16="http://schemas.microsoft.com/office/drawing/2014/main" id="{3CEFF872-2B95-F645-A387-4643A6D8229A}"/>
                </a:ext>
              </a:extLst>
            </p:cNvPr>
            <p:cNvSpPr txBox="1"/>
            <p:nvPr/>
          </p:nvSpPr>
          <p:spPr>
            <a:xfrm>
              <a:off x="1442116" y="2337749"/>
              <a:ext cx="65" cy="307777"/>
            </a:xfrm>
            <a:prstGeom prst="rect">
              <a:avLst/>
            </a:prstGeom>
            <a:noFill/>
          </p:spPr>
          <p:txBody>
            <a:bodyPr wrap="none" lIns="0" tIns="0" rIns="0" bIns="0" rtlCol="0">
              <a:spAutoFit/>
            </a:bodyPr>
            <a:lstStyle/>
            <a:p>
              <a:endParaRPr lang="en-US" sz="2000" b="1" dirty="0">
                <a:solidFill>
                  <a:srgbClr val="FF0000"/>
                </a:solidFill>
              </a:endParaRPr>
            </a:p>
          </p:txBody>
        </p:sp>
        <p:grpSp>
          <p:nvGrpSpPr>
            <p:cNvPr id="120" name="Group 119">
              <a:extLst>
                <a:ext uri="{FF2B5EF4-FFF2-40B4-BE49-F238E27FC236}">
                  <a16:creationId xmlns:a16="http://schemas.microsoft.com/office/drawing/2014/main" id="{33A3AB85-9C9D-EB4B-AC5F-53C42A09CEBE}"/>
                </a:ext>
              </a:extLst>
            </p:cNvPr>
            <p:cNvGrpSpPr/>
            <p:nvPr/>
          </p:nvGrpSpPr>
          <p:grpSpPr>
            <a:xfrm>
              <a:off x="4000496" y="4298352"/>
              <a:ext cx="48107" cy="63671"/>
              <a:chOff x="8245475" y="3925888"/>
              <a:chExt cx="53975" cy="71438"/>
            </a:xfrm>
          </p:grpSpPr>
          <p:sp>
            <p:nvSpPr>
              <p:cNvPr id="122" name="Freeform 28">
                <a:extLst>
                  <a:ext uri="{FF2B5EF4-FFF2-40B4-BE49-F238E27FC236}">
                    <a16:creationId xmlns:a16="http://schemas.microsoft.com/office/drawing/2014/main" id="{4A7BE985-2FA9-9E45-A3CE-23F82FBF5BE0}"/>
                  </a:ext>
                </a:extLst>
              </p:cNvPr>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29">
                <a:extLst>
                  <a:ext uri="{FF2B5EF4-FFF2-40B4-BE49-F238E27FC236}">
                    <a16:creationId xmlns:a16="http://schemas.microsoft.com/office/drawing/2014/main" id="{CB7843B9-B78C-B549-850D-B6CC6398D4C7}"/>
                  </a:ext>
                </a:extLst>
              </p:cNvPr>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38" name="TextBox 137">
            <a:extLst>
              <a:ext uri="{FF2B5EF4-FFF2-40B4-BE49-F238E27FC236}">
                <a16:creationId xmlns:a16="http://schemas.microsoft.com/office/drawing/2014/main" id="{51A6D739-D890-3A4A-B789-4CAE8BB97269}"/>
              </a:ext>
            </a:extLst>
          </p:cNvPr>
          <p:cNvSpPr txBox="1"/>
          <p:nvPr/>
        </p:nvSpPr>
        <p:spPr>
          <a:xfrm>
            <a:off x="644092" y="5587700"/>
            <a:ext cx="10881579" cy="954107"/>
          </a:xfrm>
          <a:prstGeom prst="rect">
            <a:avLst/>
          </a:prstGeom>
          <a:solidFill>
            <a:schemeClr val="bg1">
              <a:lumMod val="95000"/>
            </a:schemeClr>
          </a:solidFill>
        </p:spPr>
        <p:txBody>
          <a:bodyPr wrap="square" rtlCol="0">
            <a:spAutoFit/>
          </a:bodyPr>
          <a:lstStyle/>
          <a:p>
            <a:r>
              <a:rPr lang="en-US" sz="1400" b="1" dirty="0"/>
              <a:t>Program: </a:t>
            </a:r>
            <a:r>
              <a:rPr lang="en-US" sz="1400" dirty="0"/>
              <a:t>Used user-defined function to create popularity types based on popularity score (Popular &gt;= 50, Average &lt;50 and &gt;= 25, Less Popular&lt;25) and pandas describe() function for summary statistics </a:t>
            </a:r>
            <a:endParaRPr lang="en-US" sz="1400" b="1" dirty="0"/>
          </a:p>
          <a:p>
            <a:r>
              <a:rPr lang="en-US" sz="1400" b="1" dirty="0"/>
              <a:t>Observations</a:t>
            </a:r>
            <a:r>
              <a:rPr lang="en-US" sz="1400" dirty="0"/>
              <a:t>: Comparing audio features for each popularity type, there are some audio features that show some pattern where the Less Popular type has lowest value for that feature, Average type has the middle value, and the Popular type has the highest value or vice versa in that order</a:t>
            </a:r>
          </a:p>
        </p:txBody>
      </p:sp>
      <p:sp>
        <p:nvSpPr>
          <p:cNvPr id="139" name="Rectangle 138">
            <a:extLst>
              <a:ext uri="{FF2B5EF4-FFF2-40B4-BE49-F238E27FC236}">
                <a16:creationId xmlns:a16="http://schemas.microsoft.com/office/drawing/2014/main" id="{C8CAF95E-0EB0-4847-B44D-1F7A5F06B062}"/>
              </a:ext>
            </a:extLst>
          </p:cNvPr>
          <p:cNvSpPr/>
          <p:nvPr/>
        </p:nvSpPr>
        <p:spPr>
          <a:xfrm>
            <a:off x="680927" y="1439125"/>
            <a:ext cx="4325204" cy="373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u="sng" dirty="0">
                <a:solidFill>
                  <a:schemeClr val="tx1"/>
                </a:solidFill>
              </a:rPr>
              <a:t>Mean of Audio Features by Popularity Type</a:t>
            </a:r>
          </a:p>
        </p:txBody>
      </p:sp>
    </p:spTree>
    <p:extLst>
      <p:ext uri="{BB962C8B-B14F-4D97-AF65-F5344CB8AC3E}">
        <p14:creationId xmlns:p14="http://schemas.microsoft.com/office/powerpoint/2010/main" val="1282727370"/>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F05C4BE-6BF3-674B-8F4A-8FDC5DEC8604}">
  <we:reference id="wa104178141" version="4.0.0.8" store="en-US" storeType="OMEX"/>
  <we:alternateReferences>
    <we:reference id="wa104178141" version="4.0.0.8"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Data-driven presentation, from 24Slides</Template>
  <TotalTime>0</TotalTime>
  <Words>1618</Words>
  <Application>Microsoft Macintosh PowerPoint</Application>
  <PresentationFormat>Widescreen</PresentationFormat>
  <Paragraphs>208</Paragraphs>
  <Slides>14</Slides>
  <Notes>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1" baseType="lpstr">
      <vt:lpstr>Arial</vt:lpstr>
      <vt:lpstr>Calibri</vt:lpstr>
      <vt:lpstr>Century Gothic</vt:lpstr>
      <vt:lpstr>Courier New</vt:lpstr>
      <vt:lpstr>Segoe UI Light</vt:lpstr>
      <vt:lpstr>Office Theme</vt:lpstr>
      <vt:lpstr>Worksheet</vt:lpstr>
      <vt:lpstr>Slide 1</vt:lpstr>
      <vt:lpstr>Main Data</vt:lpstr>
      <vt:lpstr>Supporting Data</vt:lpstr>
      <vt:lpstr>Goals/Methods of Analysis</vt:lpstr>
      <vt:lpstr>Overall Program Description</vt:lpstr>
      <vt:lpstr>Slide 2</vt:lpstr>
      <vt:lpstr>Slide 8</vt:lpstr>
      <vt:lpstr>Slide 3</vt:lpstr>
      <vt:lpstr>Slide 3</vt:lpstr>
      <vt:lpstr>Slide 5</vt:lpstr>
      <vt:lpstr>Slide 1</vt:lpstr>
      <vt:lpstr>Slide 1</vt:lpstr>
      <vt:lpstr>Spotify Data Dictionary</vt:lpstr>
      <vt:lpstr>Sources</vt:lpstr>
    </vt:vector>
  </TitlesOfParts>
  <Manager/>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2019-06-05T15:28:27Z</dcterms:created>
  <dcterms:modified xsi:type="dcterms:W3CDTF">2019-07-06T04:52:56Z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2018-11-28T19:57:57.0463439Z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